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Space Mono" panose="02000509040000020004" pitchFamily="49" charset="77"/>
      <p:regular r:id="rId20"/>
    </p:embeddedFont>
    <p:embeddedFont>
      <p:font typeface="Space Mono Bold" panose="02000809030000020004" pitchFamily="49" charset="7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44" autoAdjust="0"/>
    <p:restoredTop sz="94565" autoAdjust="0"/>
  </p:normalViewPr>
  <p:slideViewPr>
    <p:cSldViewPr>
      <p:cViewPr varScale="1">
        <p:scale>
          <a:sx n="73" d="100"/>
          <a:sy n="73" d="100"/>
        </p:scale>
        <p:origin x="232" y="2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293312" cy="10287000"/>
            <a:chOff x="0" y="0"/>
            <a:chExt cx="1340446" cy="26050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40446" cy="2605017"/>
            </a:xfrm>
            <a:custGeom>
              <a:avLst/>
              <a:gdLst/>
              <a:ahLst/>
              <a:cxnLst/>
              <a:rect l="l" t="t" r="r" b="b"/>
              <a:pathLst>
                <a:path w="1340446" h="2605017">
                  <a:moveTo>
                    <a:pt x="0" y="0"/>
                  </a:moveTo>
                  <a:lnTo>
                    <a:pt x="1340446" y="0"/>
                  </a:lnTo>
                  <a:lnTo>
                    <a:pt x="1340446" y="2605017"/>
                  </a:lnTo>
                  <a:lnTo>
                    <a:pt x="0" y="2605017"/>
                  </a:lnTo>
                  <a:close/>
                </a:path>
              </a:pathLst>
            </a:custGeom>
            <a:solidFill>
              <a:srgbClr val="1ED76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377349" y="1028700"/>
            <a:ext cx="12881951" cy="8229600"/>
            <a:chOff x="0" y="0"/>
            <a:chExt cx="26263731" cy="167785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263730" cy="16778514"/>
            </a:xfrm>
            <a:custGeom>
              <a:avLst/>
              <a:gdLst/>
              <a:ahLst/>
              <a:cxnLst/>
              <a:rect l="l" t="t" r="r" b="b"/>
              <a:pathLst>
                <a:path w="26263730" h="16778514">
                  <a:moveTo>
                    <a:pt x="0" y="0"/>
                  </a:moveTo>
                  <a:lnTo>
                    <a:pt x="0" y="16778514"/>
                  </a:lnTo>
                  <a:lnTo>
                    <a:pt x="26263730" y="16778514"/>
                  </a:lnTo>
                  <a:lnTo>
                    <a:pt x="26263730" y="0"/>
                  </a:lnTo>
                  <a:lnTo>
                    <a:pt x="0" y="0"/>
                  </a:lnTo>
                  <a:close/>
                  <a:moveTo>
                    <a:pt x="26202770" y="16717555"/>
                  </a:moveTo>
                  <a:lnTo>
                    <a:pt x="59690" y="16717555"/>
                  </a:lnTo>
                  <a:lnTo>
                    <a:pt x="59690" y="59690"/>
                  </a:lnTo>
                  <a:lnTo>
                    <a:pt x="26202770" y="59690"/>
                  </a:lnTo>
                  <a:lnTo>
                    <a:pt x="26202770" y="16717555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2426066" cy="8229600"/>
            <a:chOff x="0" y="0"/>
            <a:chExt cx="9411346" cy="31924782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9266566" cy="31780001"/>
            </a:xfrm>
            <a:custGeom>
              <a:avLst/>
              <a:gdLst/>
              <a:ahLst/>
              <a:cxnLst/>
              <a:rect l="l" t="t" r="r" b="b"/>
              <a:pathLst>
                <a:path w="9266566" h="31780001">
                  <a:moveTo>
                    <a:pt x="0" y="0"/>
                  </a:moveTo>
                  <a:lnTo>
                    <a:pt x="9266566" y="0"/>
                  </a:lnTo>
                  <a:lnTo>
                    <a:pt x="9266566" y="31780001"/>
                  </a:lnTo>
                  <a:lnTo>
                    <a:pt x="0" y="31780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9411346" cy="31924783"/>
            </a:xfrm>
            <a:custGeom>
              <a:avLst/>
              <a:gdLst/>
              <a:ahLst/>
              <a:cxnLst/>
              <a:rect l="l" t="t" r="r" b="b"/>
              <a:pathLst>
                <a:path w="9411346" h="31924783">
                  <a:moveTo>
                    <a:pt x="9266566" y="31780001"/>
                  </a:moveTo>
                  <a:lnTo>
                    <a:pt x="9411346" y="31780001"/>
                  </a:lnTo>
                  <a:lnTo>
                    <a:pt x="9411346" y="31924783"/>
                  </a:lnTo>
                  <a:lnTo>
                    <a:pt x="9266566" y="31924783"/>
                  </a:lnTo>
                  <a:lnTo>
                    <a:pt x="9266566" y="3178000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1780001"/>
                  </a:lnTo>
                  <a:lnTo>
                    <a:pt x="0" y="31780001"/>
                  </a:lnTo>
                  <a:lnTo>
                    <a:pt x="0" y="144780"/>
                  </a:lnTo>
                  <a:close/>
                  <a:moveTo>
                    <a:pt x="0" y="31780001"/>
                  </a:moveTo>
                  <a:lnTo>
                    <a:pt x="144780" y="31780001"/>
                  </a:lnTo>
                  <a:lnTo>
                    <a:pt x="144780" y="31924783"/>
                  </a:lnTo>
                  <a:lnTo>
                    <a:pt x="0" y="31924783"/>
                  </a:lnTo>
                  <a:lnTo>
                    <a:pt x="0" y="31780001"/>
                  </a:lnTo>
                  <a:close/>
                  <a:moveTo>
                    <a:pt x="9266566" y="144780"/>
                  </a:moveTo>
                  <a:lnTo>
                    <a:pt x="9411346" y="144780"/>
                  </a:lnTo>
                  <a:lnTo>
                    <a:pt x="9411346" y="31780001"/>
                  </a:lnTo>
                  <a:lnTo>
                    <a:pt x="9266566" y="31780001"/>
                  </a:lnTo>
                  <a:lnTo>
                    <a:pt x="9266566" y="144780"/>
                  </a:lnTo>
                  <a:close/>
                  <a:moveTo>
                    <a:pt x="144780" y="31780001"/>
                  </a:moveTo>
                  <a:lnTo>
                    <a:pt x="9266566" y="31780001"/>
                  </a:lnTo>
                  <a:lnTo>
                    <a:pt x="9266566" y="31924783"/>
                  </a:lnTo>
                  <a:lnTo>
                    <a:pt x="144780" y="31924783"/>
                  </a:lnTo>
                  <a:lnTo>
                    <a:pt x="144780" y="31780001"/>
                  </a:lnTo>
                  <a:close/>
                  <a:moveTo>
                    <a:pt x="9266566" y="0"/>
                  </a:moveTo>
                  <a:lnTo>
                    <a:pt x="9411346" y="0"/>
                  </a:lnTo>
                  <a:lnTo>
                    <a:pt x="9411346" y="144780"/>
                  </a:lnTo>
                  <a:lnTo>
                    <a:pt x="9266566" y="144780"/>
                  </a:lnTo>
                  <a:lnTo>
                    <a:pt x="926656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9266566" y="0"/>
                  </a:lnTo>
                  <a:lnTo>
                    <a:pt x="926656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572450" y="1419031"/>
            <a:ext cx="1328057" cy="132805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248273" y="3631202"/>
            <a:ext cx="10415859" cy="258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69"/>
              </a:lnSpc>
            </a:pPr>
            <a:r>
              <a:rPr lang="en-US" sz="10500" spc="105">
                <a:solidFill>
                  <a:srgbClr val="241D27"/>
                </a:solidFill>
                <a:latin typeface="Space Mono Bold"/>
              </a:rPr>
              <a:t>PLAYLIST RECOMMENDER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-1166322" y="4681601"/>
            <a:ext cx="6835160" cy="923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2"/>
              </a:lnSpc>
            </a:pPr>
            <a:r>
              <a:rPr lang="en-US" sz="3200" spc="320">
                <a:solidFill>
                  <a:srgbClr val="241D27"/>
                </a:solidFill>
                <a:latin typeface="Space Mono Bold"/>
              </a:rPr>
              <a:t>DIALOGUE SYSTEMS</a:t>
            </a:r>
          </a:p>
          <a:p>
            <a:pPr algn="ctr">
              <a:lnSpc>
                <a:spcPts val="3615"/>
              </a:lnSpc>
            </a:pPr>
            <a:r>
              <a:rPr lang="en-US" sz="3200" spc="320">
                <a:solidFill>
                  <a:srgbClr val="241D27"/>
                </a:solidFill>
                <a:latin typeface="Space Mono Bold"/>
              </a:rPr>
              <a:t> COURSE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56202" y="6727532"/>
            <a:ext cx="6440976" cy="466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sz="3200" spc="320">
                <a:solidFill>
                  <a:srgbClr val="241D27"/>
                </a:solidFill>
                <a:latin typeface="Space Mono Bold"/>
              </a:rPr>
              <a:t>KATE VILORIA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097250" cy="8229600"/>
            <a:chOff x="0" y="0"/>
            <a:chExt cx="32819084" cy="16778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819085" cy="16778514"/>
            </a:xfrm>
            <a:custGeom>
              <a:avLst/>
              <a:gdLst/>
              <a:ahLst/>
              <a:cxnLst/>
              <a:rect l="l" t="t" r="r" b="b"/>
              <a:pathLst>
                <a:path w="32819085" h="16778514">
                  <a:moveTo>
                    <a:pt x="0" y="0"/>
                  </a:moveTo>
                  <a:lnTo>
                    <a:pt x="0" y="16778514"/>
                  </a:lnTo>
                  <a:lnTo>
                    <a:pt x="32819085" y="16778514"/>
                  </a:lnTo>
                  <a:lnTo>
                    <a:pt x="32819085" y="0"/>
                  </a:lnTo>
                  <a:lnTo>
                    <a:pt x="0" y="0"/>
                  </a:lnTo>
                  <a:close/>
                  <a:moveTo>
                    <a:pt x="32758125" y="16717555"/>
                  </a:moveTo>
                  <a:lnTo>
                    <a:pt x="59690" y="16717555"/>
                  </a:lnTo>
                  <a:lnTo>
                    <a:pt x="59690" y="59690"/>
                  </a:lnTo>
                  <a:lnTo>
                    <a:pt x="32758125" y="59690"/>
                  </a:lnTo>
                  <a:lnTo>
                    <a:pt x="32758125" y="16717555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2082149" cy="8229600"/>
            <a:chOff x="0" y="0"/>
            <a:chExt cx="4245087" cy="167785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45087" cy="16778514"/>
            </a:xfrm>
            <a:custGeom>
              <a:avLst/>
              <a:gdLst/>
              <a:ahLst/>
              <a:cxnLst/>
              <a:rect l="l" t="t" r="r" b="b"/>
              <a:pathLst>
                <a:path w="4245087" h="16778514">
                  <a:moveTo>
                    <a:pt x="0" y="0"/>
                  </a:moveTo>
                  <a:lnTo>
                    <a:pt x="0" y="16778514"/>
                  </a:lnTo>
                  <a:lnTo>
                    <a:pt x="4245087" y="16778514"/>
                  </a:lnTo>
                  <a:lnTo>
                    <a:pt x="4245087" y="0"/>
                  </a:lnTo>
                  <a:lnTo>
                    <a:pt x="0" y="0"/>
                  </a:lnTo>
                  <a:close/>
                  <a:moveTo>
                    <a:pt x="4184127" y="16717555"/>
                  </a:moveTo>
                  <a:lnTo>
                    <a:pt x="59690" y="16717555"/>
                  </a:lnTo>
                  <a:lnTo>
                    <a:pt x="59690" y="59690"/>
                  </a:lnTo>
                  <a:lnTo>
                    <a:pt x="4184127" y="59690"/>
                  </a:lnTo>
                  <a:lnTo>
                    <a:pt x="4184127" y="16717555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2082149" cy="1994069"/>
            <a:chOff x="0" y="0"/>
            <a:chExt cx="6630486" cy="6350000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6485706" cy="6205220"/>
            </a:xfrm>
            <a:custGeom>
              <a:avLst/>
              <a:gdLst/>
              <a:ahLst/>
              <a:cxnLst/>
              <a:rect l="l" t="t" r="r" b="b"/>
              <a:pathLst>
                <a:path w="6485706" h="6205220">
                  <a:moveTo>
                    <a:pt x="0" y="0"/>
                  </a:moveTo>
                  <a:lnTo>
                    <a:pt x="6485706" y="0"/>
                  </a:lnTo>
                  <a:lnTo>
                    <a:pt x="6485706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D7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630486" cy="6350000"/>
            </a:xfrm>
            <a:custGeom>
              <a:avLst/>
              <a:gdLst/>
              <a:ahLst/>
              <a:cxnLst/>
              <a:rect l="l" t="t" r="r" b="b"/>
              <a:pathLst>
                <a:path w="6630486" h="6350000">
                  <a:moveTo>
                    <a:pt x="6485706" y="6205220"/>
                  </a:moveTo>
                  <a:lnTo>
                    <a:pt x="6630486" y="6205220"/>
                  </a:lnTo>
                  <a:lnTo>
                    <a:pt x="6630486" y="6350000"/>
                  </a:lnTo>
                  <a:lnTo>
                    <a:pt x="6485706" y="6350000"/>
                  </a:lnTo>
                  <a:lnTo>
                    <a:pt x="6485706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485706" y="144780"/>
                  </a:moveTo>
                  <a:lnTo>
                    <a:pt x="6630486" y="144780"/>
                  </a:lnTo>
                  <a:lnTo>
                    <a:pt x="6630486" y="6205220"/>
                  </a:lnTo>
                  <a:lnTo>
                    <a:pt x="6485706" y="6205220"/>
                  </a:lnTo>
                  <a:lnTo>
                    <a:pt x="6485706" y="144780"/>
                  </a:lnTo>
                  <a:close/>
                  <a:moveTo>
                    <a:pt x="144780" y="6205220"/>
                  </a:moveTo>
                  <a:lnTo>
                    <a:pt x="6485706" y="6205220"/>
                  </a:lnTo>
                  <a:lnTo>
                    <a:pt x="6485706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485706" y="0"/>
                  </a:moveTo>
                  <a:lnTo>
                    <a:pt x="6630486" y="0"/>
                  </a:lnTo>
                  <a:lnTo>
                    <a:pt x="6630486" y="144780"/>
                  </a:lnTo>
                  <a:lnTo>
                    <a:pt x="6485706" y="144780"/>
                  </a:lnTo>
                  <a:lnTo>
                    <a:pt x="648570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485706" y="0"/>
                  </a:lnTo>
                  <a:lnTo>
                    <a:pt x="648570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sp>
        <p:nvSpPr>
          <p:cNvPr id="9" name="AutoShape 9"/>
          <p:cNvSpPr/>
          <p:nvPr/>
        </p:nvSpPr>
        <p:spPr>
          <a:xfrm>
            <a:off x="1028700" y="3022769"/>
            <a:ext cx="2082149" cy="6235531"/>
          </a:xfrm>
          <a:prstGeom prst="rect">
            <a:avLst/>
          </a:prstGeom>
          <a:solidFill>
            <a:srgbClr val="241D27">
              <a:alpha val="9803"/>
            </a:srgbClr>
          </a:solid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3246559" y="1265863"/>
            <a:ext cx="13682479" cy="7848104"/>
            <a:chOff x="0" y="0"/>
            <a:chExt cx="7981950" cy="4578350"/>
          </a:xfrm>
        </p:grpSpPr>
        <p:sp>
          <p:nvSpPr>
            <p:cNvPr id="11" name="Freeform 11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sp>
        <p:nvSpPr>
          <p:cNvPr id="16" name="TextBox 16"/>
          <p:cNvSpPr txBox="1"/>
          <p:nvPr/>
        </p:nvSpPr>
        <p:spPr>
          <a:xfrm rot="5400000">
            <a:off x="14302789" y="2697017"/>
            <a:ext cx="3842796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225">
                <a:solidFill>
                  <a:srgbClr val="241D27"/>
                </a:solidFill>
                <a:latin typeface="Space Mono Bold"/>
              </a:rPr>
              <a:t>Demo 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8709" y="1716172"/>
            <a:ext cx="148213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spc="400">
                <a:solidFill>
                  <a:srgbClr val="000000"/>
                </a:solidFill>
                <a:latin typeface="Space Mono Bold"/>
              </a:rPr>
              <a:t>08.5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58432" y="5219700"/>
            <a:ext cx="2022686" cy="363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000" spc="120">
                <a:solidFill>
                  <a:srgbClr val="241D27"/>
                </a:solidFill>
                <a:latin typeface="Space Mono"/>
              </a:rPr>
              <a:t>hiya</a:t>
            </a:r>
          </a:p>
          <a:p>
            <a:pPr algn="ctr">
              <a:lnSpc>
                <a:spcPts val="4500"/>
              </a:lnSpc>
            </a:pPr>
            <a:r>
              <a:rPr lang="en-US" sz="1800" spc="107">
                <a:solidFill>
                  <a:srgbClr val="241D27"/>
                </a:solidFill>
                <a:latin typeface="Space Mono"/>
              </a:rPr>
              <a:t>konstantinos</a:t>
            </a:r>
          </a:p>
          <a:p>
            <a:pPr algn="ctr">
              <a:lnSpc>
                <a:spcPts val="5000"/>
              </a:lnSpc>
            </a:pPr>
            <a:r>
              <a:rPr lang="en-US" sz="2000" spc="120">
                <a:solidFill>
                  <a:srgbClr val="241D27"/>
                </a:solidFill>
                <a:latin typeface="Space Mono"/>
              </a:rPr>
              <a:t>my name is </a:t>
            </a:r>
          </a:p>
          <a:p>
            <a:pPr algn="ctr">
              <a:lnSpc>
                <a:spcPts val="5000"/>
              </a:lnSpc>
            </a:pPr>
            <a:r>
              <a:rPr lang="en-US" sz="2000" spc="120">
                <a:solidFill>
                  <a:srgbClr val="241D27"/>
                </a:solidFill>
                <a:latin typeface="Space Mono"/>
              </a:rPr>
              <a:t>## bad</a:t>
            </a:r>
          </a:p>
          <a:p>
            <a:pPr algn="ctr">
              <a:lnSpc>
                <a:spcPts val="5000"/>
              </a:lnSpc>
            </a:pPr>
            <a:r>
              <a:rPr lang="en-US" sz="2000" spc="120">
                <a:solidFill>
                  <a:srgbClr val="241D27"/>
                </a:solidFill>
                <a:latin typeface="Space Mono"/>
              </a:rPr>
              <a:t>mad</a:t>
            </a:r>
          </a:p>
          <a:p>
            <a:pPr algn="ctr">
              <a:lnSpc>
                <a:spcPts val="5000"/>
              </a:lnSpc>
            </a:pPr>
            <a:r>
              <a:rPr lang="en-US" sz="2000" spc="120">
                <a:solidFill>
                  <a:srgbClr val="241D27"/>
                </a:solidFill>
                <a:latin typeface="Space Mono"/>
              </a:rPr>
              <a:t>scream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8432" y="3158687"/>
            <a:ext cx="2022686" cy="1557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300" spc="144" dirty="0">
                <a:solidFill>
                  <a:srgbClr val="FF1616"/>
                </a:solidFill>
                <a:latin typeface="Space Mono Bold"/>
              </a:rPr>
              <a:t>rephrase</a:t>
            </a:r>
          </a:p>
          <a:p>
            <a:pPr algn="ctr">
              <a:lnSpc>
                <a:spcPts val="3120"/>
              </a:lnSpc>
            </a:pPr>
            <a:r>
              <a:rPr lang="en-US" sz="2300" spc="144" dirty="0">
                <a:solidFill>
                  <a:srgbClr val="FF1616"/>
                </a:solidFill>
                <a:latin typeface="Space Mono Bold"/>
              </a:rPr>
              <a:t>+</a:t>
            </a:r>
          </a:p>
          <a:p>
            <a:pPr algn="ctr">
              <a:lnSpc>
                <a:spcPts val="3120"/>
              </a:lnSpc>
            </a:pPr>
            <a:r>
              <a:rPr lang="en-US" sz="2300" spc="144" dirty="0">
                <a:solidFill>
                  <a:srgbClr val="FF1616"/>
                </a:solidFill>
                <a:latin typeface="Space Mono Bold"/>
              </a:rPr>
              <a:t>name </a:t>
            </a:r>
          </a:p>
          <a:p>
            <a:pPr algn="ctr">
              <a:lnSpc>
                <a:spcPts val="2860"/>
              </a:lnSpc>
            </a:pPr>
            <a:r>
              <a:rPr lang="en-US" sz="2300" spc="144" dirty="0">
                <a:solidFill>
                  <a:srgbClr val="FF1616"/>
                </a:solidFill>
                <a:latin typeface="Space Mono Bold"/>
              </a:rPr>
              <a:t>extraction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8163" y="4793041"/>
            <a:ext cx="2022686" cy="54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000" spc="120">
                <a:solidFill>
                  <a:srgbClr val="241D27"/>
                </a:solidFill>
                <a:latin typeface="Space Mono Bold"/>
              </a:rPr>
              <a:t>INPUTS</a:t>
            </a:r>
          </a:p>
        </p:txBody>
      </p:sp>
      <p:pic>
        <p:nvPicPr>
          <p:cNvPr id="21" name="konstantinos.mov" descr="konstantinos.mov">
            <a:hlinkClick r:id="" action="ppaction://media"/>
            <a:extLst>
              <a:ext uri="{FF2B5EF4-FFF2-40B4-BE49-F238E27FC236}">
                <a16:creationId xmlns:a16="http://schemas.microsoft.com/office/drawing/2014/main" id="{1BF0C120-43AF-AC41-B613-25A95C604D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9595" y="1604215"/>
            <a:ext cx="10494230" cy="68530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5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246559" y="1265863"/>
            <a:ext cx="13682479" cy="7848104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028700" y="1028700"/>
            <a:ext cx="16097250" cy="8229600"/>
            <a:chOff x="0" y="0"/>
            <a:chExt cx="32819084" cy="167785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819085" cy="16778514"/>
            </a:xfrm>
            <a:custGeom>
              <a:avLst/>
              <a:gdLst/>
              <a:ahLst/>
              <a:cxnLst/>
              <a:rect l="l" t="t" r="r" b="b"/>
              <a:pathLst>
                <a:path w="32819085" h="16778514">
                  <a:moveTo>
                    <a:pt x="0" y="0"/>
                  </a:moveTo>
                  <a:lnTo>
                    <a:pt x="0" y="16778514"/>
                  </a:lnTo>
                  <a:lnTo>
                    <a:pt x="32819085" y="16778514"/>
                  </a:lnTo>
                  <a:lnTo>
                    <a:pt x="32819085" y="0"/>
                  </a:lnTo>
                  <a:lnTo>
                    <a:pt x="0" y="0"/>
                  </a:lnTo>
                  <a:close/>
                  <a:moveTo>
                    <a:pt x="32758125" y="16717555"/>
                  </a:moveTo>
                  <a:lnTo>
                    <a:pt x="59690" y="16717555"/>
                  </a:lnTo>
                  <a:lnTo>
                    <a:pt x="59690" y="59690"/>
                  </a:lnTo>
                  <a:lnTo>
                    <a:pt x="32758125" y="59690"/>
                  </a:lnTo>
                  <a:lnTo>
                    <a:pt x="32758125" y="16717555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1028700"/>
            <a:ext cx="2082149" cy="8229600"/>
            <a:chOff x="0" y="0"/>
            <a:chExt cx="4245087" cy="167785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45087" cy="16778514"/>
            </a:xfrm>
            <a:custGeom>
              <a:avLst/>
              <a:gdLst/>
              <a:ahLst/>
              <a:cxnLst/>
              <a:rect l="l" t="t" r="r" b="b"/>
              <a:pathLst>
                <a:path w="4245087" h="16778514">
                  <a:moveTo>
                    <a:pt x="0" y="0"/>
                  </a:moveTo>
                  <a:lnTo>
                    <a:pt x="0" y="16778514"/>
                  </a:lnTo>
                  <a:lnTo>
                    <a:pt x="4245087" y="16778514"/>
                  </a:lnTo>
                  <a:lnTo>
                    <a:pt x="4245087" y="0"/>
                  </a:lnTo>
                  <a:lnTo>
                    <a:pt x="0" y="0"/>
                  </a:lnTo>
                  <a:close/>
                  <a:moveTo>
                    <a:pt x="4184127" y="16717555"/>
                  </a:moveTo>
                  <a:lnTo>
                    <a:pt x="59690" y="16717555"/>
                  </a:lnTo>
                  <a:lnTo>
                    <a:pt x="59690" y="59690"/>
                  </a:lnTo>
                  <a:lnTo>
                    <a:pt x="4184127" y="59690"/>
                  </a:lnTo>
                  <a:lnTo>
                    <a:pt x="4184127" y="16717555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8700" y="1028700"/>
            <a:ext cx="2082149" cy="1994069"/>
            <a:chOff x="0" y="0"/>
            <a:chExt cx="6630486" cy="6350000"/>
          </a:xfrm>
        </p:grpSpPr>
        <p:sp>
          <p:nvSpPr>
            <p:cNvPr id="13" name="Freeform 13"/>
            <p:cNvSpPr/>
            <p:nvPr/>
          </p:nvSpPr>
          <p:spPr>
            <a:xfrm>
              <a:off x="72390" y="72390"/>
              <a:ext cx="6485706" cy="6205220"/>
            </a:xfrm>
            <a:custGeom>
              <a:avLst/>
              <a:gdLst/>
              <a:ahLst/>
              <a:cxnLst/>
              <a:rect l="l" t="t" r="r" b="b"/>
              <a:pathLst>
                <a:path w="6485706" h="6205220">
                  <a:moveTo>
                    <a:pt x="0" y="0"/>
                  </a:moveTo>
                  <a:lnTo>
                    <a:pt x="6485706" y="0"/>
                  </a:lnTo>
                  <a:lnTo>
                    <a:pt x="6485706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D76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630486" cy="6350000"/>
            </a:xfrm>
            <a:custGeom>
              <a:avLst/>
              <a:gdLst/>
              <a:ahLst/>
              <a:cxnLst/>
              <a:rect l="l" t="t" r="r" b="b"/>
              <a:pathLst>
                <a:path w="6630486" h="6350000">
                  <a:moveTo>
                    <a:pt x="6485706" y="6205220"/>
                  </a:moveTo>
                  <a:lnTo>
                    <a:pt x="6630486" y="6205220"/>
                  </a:lnTo>
                  <a:lnTo>
                    <a:pt x="6630486" y="6350000"/>
                  </a:lnTo>
                  <a:lnTo>
                    <a:pt x="6485706" y="6350000"/>
                  </a:lnTo>
                  <a:lnTo>
                    <a:pt x="6485706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485706" y="144780"/>
                  </a:moveTo>
                  <a:lnTo>
                    <a:pt x="6630486" y="144780"/>
                  </a:lnTo>
                  <a:lnTo>
                    <a:pt x="6630486" y="6205220"/>
                  </a:lnTo>
                  <a:lnTo>
                    <a:pt x="6485706" y="6205220"/>
                  </a:lnTo>
                  <a:lnTo>
                    <a:pt x="6485706" y="144780"/>
                  </a:lnTo>
                  <a:close/>
                  <a:moveTo>
                    <a:pt x="144780" y="6205220"/>
                  </a:moveTo>
                  <a:lnTo>
                    <a:pt x="6485706" y="6205220"/>
                  </a:lnTo>
                  <a:lnTo>
                    <a:pt x="6485706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485706" y="0"/>
                  </a:moveTo>
                  <a:lnTo>
                    <a:pt x="6630486" y="0"/>
                  </a:lnTo>
                  <a:lnTo>
                    <a:pt x="6630486" y="144780"/>
                  </a:lnTo>
                  <a:lnTo>
                    <a:pt x="6485706" y="144780"/>
                  </a:lnTo>
                  <a:lnTo>
                    <a:pt x="648570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485706" y="0"/>
                  </a:lnTo>
                  <a:lnTo>
                    <a:pt x="648570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sp>
        <p:nvSpPr>
          <p:cNvPr id="15" name="AutoShape 15"/>
          <p:cNvSpPr/>
          <p:nvPr/>
        </p:nvSpPr>
        <p:spPr>
          <a:xfrm>
            <a:off x="1028700" y="3022769"/>
            <a:ext cx="2082149" cy="6235531"/>
          </a:xfrm>
          <a:prstGeom prst="rect">
            <a:avLst/>
          </a:prstGeom>
          <a:solidFill>
            <a:srgbClr val="241D27">
              <a:alpha val="9803"/>
            </a:srgbClr>
          </a:solidFill>
        </p:spPr>
      </p:sp>
      <p:sp>
        <p:nvSpPr>
          <p:cNvPr id="16" name="TextBox 16"/>
          <p:cNvSpPr txBox="1"/>
          <p:nvPr/>
        </p:nvSpPr>
        <p:spPr>
          <a:xfrm rot="5400000">
            <a:off x="14302789" y="2697017"/>
            <a:ext cx="3842796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225">
                <a:solidFill>
                  <a:srgbClr val="241D27"/>
                </a:solidFill>
                <a:latin typeface="Space Mono Bold"/>
              </a:rPr>
              <a:t>Demo 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69255" y="1716172"/>
            <a:ext cx="1001039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spc="400">
                <a:solidFill>
                  <a:srgbClr val="000000"/>
                </a:solidFill>
                <a:latin typeface="Space Mono Bold"/>
              </a:rPr>
              <a:t>09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8163" y="5208966"/>
            <a:ext cx="1963223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000" spc="120">
                <a:solidFill>
                  <a:srgbClr val="241D27"/>
                </a:solidFill>
                <a:latin typeface="Space Mono"/>
              </a:rPr>
              <a:t>hey there</a:t>
            </a:r>
          </a:p>
          <a:p>
            <a:pPr algn="ctr">
              <a:lnSpc>
                <a:spcPts val="5000"/>
              </a:lnSpc>
            </a:pPr>
            <a:r>
              <a:rPr lang="en-US" sz="2000" spc="120">
                <a:solidFill>
                  <a:srgbClr val="241D27"/>
                </a:solidFill>
                <a:latin typeface="Space Mono"/>
              </a:rPr>
              <a:t>Vanessa</a:t>
            </a:r>
          </a:p>
          <a:p>
            <a:pPr algn="ctr">
              <a:lnSpc>
                <a:spcPts val="5000"/>
              </a:lnSpc>
            </a:pPr>
            <a:r>
              <a:rPr lang="en-US" sz="2000" spc="120">
                <a:solidFill>
                  <a:srgbClr val="241D27"/>
                </a:solidFill>
                <a:latin typeface="Space Mono"/>
              </a:rPr>
              <a:t>IDK</a:t>
            </a:r>
          </a:p>
          <a:p>
            <a:pPr algn="ctr">
              <a:lnSpc>
                <a:spcPts val="5000"/>
              </a:lnSpc>
            </a:pPr>
            <a:r>
              <a:rPr lang="en-US" sz="2000" spc="120">
                <a:solidFill>
                  <a:srgbClr val="241D27"/>
                </a:solidFill>
                <a:latin typeface="Space Mono"/>
              </a:rPr>
              <a:t>sure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8432" y="3525605"/>
            <a:ext cx="2082149" cy="108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400" spc="144">
                <a:solidFill>
                  <a:srgbClr val="FF1616"/>
                </a:solidFill>
                <a:latin typeface="Space Mono Bold"/>
              </a:rPr>
              <a:t>no </a:t>
            </a:r>
          </a:p>
          <a:p>
            <a:pPr algn="ctr">
              <a:lnSpc>
                <a:spcPts val="2859"/>
              </a:lnSpc>
            </a:pPr>
            <a:r>
              <a:rPr lang="en-US" sz="2400" spc="144">
                <a:solidFill>
                  <a:srgbClr val="FF1616"/>
                </a:solidFill>
                <a:latin typeface="Space Mono Bold"/>
              </a:rPr>
              <a:t>answer</a:t>
            </a:r>
          </a:p>
          <a:p>
            <a:pPr algn="ctr">
              <a:lnSpc>
                <a:spcPts val="2860"/>
              </a:lnSpc>
            </a:pPr>
            <a:r>
              <a:rPr lang="en-US" sz="2199" spc="131">
                <a:solidFill>
                  <a:srgbClr val="FF1616"/>
                </a:solidFill>
                <a:latin typeface="Space Mono Bold"/>
              </a:rPr>
              <a:t>¯\_(ツ)_/¯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58432" y="4861010"/>
            <a:ext cx="2022686" cy="54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000" spc="120">
                <a:solidFill>
                  <a:srgbClr val="241D27"/>
                </a:solidFill>
                <a:latin typeface="Space Mono Bold"/>
              </a:rPr>
              <a:t>INPUTS</a:t>
            </a:r>
          </a:p>
        </p:txBody>
      </p:sp>
      <p:pic>
        <p:nvPicPr>
          <p:cNvPr id="21" name="vanessa.mov" descr="vanessa.mov">
            <a:hlinkClick r:id="" action="ppaction://media"/>
            <a:extLst>
              <a:ext uri="{FF2B5EF4-FFF2-40B4-BE49-F238E27FC236}">
                <a16:creationId xmlns:a16="http://schemas.microsoft.com/office/drawing/2014/main" id="{6A2EB8DF-FB45-A540-AC22-1C26EADDD6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42722" y="1630158"/>
            <a:ext cx="10545729" cy="68866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5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1994069"/>
            <a:chOff x="0" y="0"/>
            <a:chExt cx="33090958" cy="40655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90957" cy="4065510"/>
            </a:xfrm>
            <a:custGeom>
              <a:avLst/>
              <a:gdLst/>
              <a:ahLst/>
              <a:cxnLst/>
              <a:rect l="l" t="t" r="r" b="b"/>
              <a:pathLst>
                <a:path w="33090957" h="4065510">
                  <a:moveTo>
                    <a:pt x="0" y="0"/>
                  </a:moveTo>
                  <a:lnTo>
                    <a:pt x="0" y="4065510"/>
                  </a:lnTo>
                  <a:lnTo>
                    <a:pt x="33090957" y="4065510"/>
                  </a:lnTo>
                  <a:lnTo>
                    <a:pt x="33090957" y="0"/>
                  </a:lnTo>
                  <a:lnTo>
                    <a:pt x="0" y="0"/>
                  </a:lnTo>
                  <a:close/>
                  <a:moveTo>
                    <a:pt x="33029999" y="4004550"/>
                  </a:moveTo>
                  <a:lnTo>
                    <a:pt x="59690" y="4004550"/>
                  </a:lnTo>
                  <a:lnTo>
                    <a:pt x="59690" y="59690"/>
                  </a:lnTo>
                  <a:lnTo>
                    <a:pt x="33029999" y="59690"/>
                  </a:lnTo>
                  <a:lnTo>
                    <a:pt x="33029999" y="4004550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16230600" cy="8229600"/>
            <a:chOff x="0" y="0"/>
            <a:chExt cx="33090958" cy="167785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090957" cy="16778514"/>
            </a:xfrm>
            <a:custGeom>
              <a:avLst/>
              <a:gdLst/>
              <a:ahLst/>
              <a:cxnLst/>
              <a:rect l="l" t="t" r="r" b="b"/>
              <a:pathLst>
                <a:path w="33090957" h="16778514">
                  <a:moveTo>
                    <a:pt x="0" y="0"/>
                  </a:moveTo>
                  <a:lnTo>
                    <a:pt x="0" y="16778514"/>
                  </a:lnTo>
                  <a:lnTo>
                    <a:pt x="33090957" y="16778514"/>
                  </a:lnTo>
                  <a:lnTo>
                    <a:pt x="33090957" y="0"/>
                  </a:lnTo>
                  <a:lnTo>
                    <a:pt x="0" y="0"/>
                  </a:lnTo>
                  <a:close/>
                  <a:moveTo>
                    <a:pt x="33029999" y="16717555"/>
                  </a:moveTo>
                  <a:lnTo>
                    <a:pt x="59690" y="16717555"/>
                  </a:lnTo>
                  <a:lnTo>
                    <a:pt x="59690" y="59690"/>
                  </a:lnTo>
                  <a:lnTo>
                    <a:pt x="33029999" y="59690"/>
                  </a:lnTo>
                  <a:lnTo>
                    <a:pt x="33029999" y="16717555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1028700" y="1028700"/>
            <a:ext cx="16230600" cy="1994069"/>
          </a:xfrm>
          <a:prstGeom prst="rect">
            <a:avLst/>
          </a:prstGeom>
          <a:solidFill>
            <a:srgbClr val="241D27">
              <a:alpha val="9803"/>
            </a:srgbClr>
          </a:solidFill>
        </p:spPr>
      </p:sp>
      <p:sp>
        <p:nvSpPr>
          <p:cNvPr id="7" name="TextBox 7"/>
          <p:cNvSpPr txBox="1"/>
          <p:nvPr/>
        </p:nvSpPr>
        <p:spPr>
          <a:xfrm>
            <a:off x="10776394" y="1589490"/>
            <a:ext cx="3957529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44">
                <a:solidFill>
                  <a:srgbClr val="241D27"/>
                </a:solidFill>
                <a:latin typeface="Space Mono"/>
              </a:rPr>
              <a:t>LT2116</a:t>
            </a:r>
          </a:p>
          <a:p>
            <a:pPr algn="r">
              <a:lnSpc>
                <a:spcPts val="3359"/>
              </a:lnSpc>
            </a:pPr>
            <a:r>
              <a:rPr lang="en-US" sz="2400" spc="144">
                <a:solidFill>
                  <a:srgbClr val="241D27"/>
                </a:solidFill>
                <a:latin typeface="Space Mono"/>
              </a:rPr>
              <a:t>Dialogue Systems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7677" y="1454235"/>
            <a:ext cx="9966805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225">
                <a:solidFill>
                  <a:srgbClr val="241D27"/>
                </a:solidFill>
                <a:latin typeface="Space Mono Bold"/>
              </a:rPr>
              <a:t>Course Content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877677" y="3632347"/>
            <a:ext cx="4375568" cy="4077677"/>
            <a:chOff x="0" y="0"/>
            <a:chExt cx="5834091" cy="543690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5834091" cy="1330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300" spc="363">
                  <a:solidFill>
                    <a:srgbClr val="241D27"/>
                  </a:solidFill>
                  <a:latin typeface="Space Mono Bold"/>
                </a:rPr>
                <a:t>RASA IN-CLASS TUTORIALS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684052"/>
              <a:ext cx="5834091" cy="3752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241D27"/>
                  </a:solidFill>
                  <a:latin typeface="Space Mono"/>
                </a:rPr>
                <a:t>- understanding intents, entities, slots, forms, and actions</a:t>
              </a:r>
            </a:p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241D27"/>
                  </a:solidFill>
                  <a:latin typeface="Space Mono"/>
                </a:rPr>
                <a:t>- flow chart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232441" y="3632347"/>
            <a:ext cx="4375568" cy="4649177"/>
            <a:chOff x="0" y="0"/>
            <a:chExt cx="5834091" cy="619890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5834091" cy="1330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300" spc="363">
                  <a:solidFill>
                    <a:srgbClr val="241D27"/>
                  </a:solidFill>
                  <a:latin typeface="Space Mono Bold"/>
                </a:rPr>
                <a:t>RASA NLU </a:t>
              </a:r>
            </a:p>
            <a:p>
              <a:pPr>
                <a:lnSpc>
                  <a:spcPts val="3960"/>
                </a:lnSpc>
              </a:pPr>
              <a:r>
                <a:rPr lang="en-US" sz="3300" spc="363">
                  <a:solidFill>
                    <a:srgbClr val="241D27"/>
                  </a:solidFill>
                  <a:latin typeface="Space Mono Bold"/>
                </a:rPr>
                <a:t>LAB REPORT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684052"/>
              <a:ext cx="5834091" cy="451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241D27"/>
                  </a:solidFill>
                  <a:latin typeface="Space Mono"/>
                </a:rPr>
                <a:t>- using "rasa shell nlu" to see how intents are being mapped and how to improve training data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343177" y="3632347"/>
            <a:ext cx="4375568" cy="4077677"/>
            <a:chOff x="0" y="0"/>
            <a:chExt cx="5834091" cy="543690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5834091" cy="1330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300" spc="363">
                  <a:solidFill>
                    <a:srgbClr val="241D27"/>
                  </a:solidFill>
                  <a:latin typeface="Space Mono Bold"/>
                </a:rPr>
                <a:t>RASA MASTERCLASS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684052"/>
              <a:ext cx="5834091" cy="3752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241D27"/>
                  </a:solidFill>
                  <a:latin typeface="Space Mono"/>
                </a:rPr>
                <a:t>- learned about pretrained and supervised embeddings</a:t>
              </a:r>
            </a:p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241D27"/>
                  </a:solidFill>
                  <a:latin typeface="Space Mono"/>
                </a:rPr>
                <a:t>- Fallback Policy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177151" y="1028700"/>
            <a:ext cx="2082149" cy="1994069"/>
            <a:chOff x="0" y="0"/>
            <a:chExt cx="6630486" cy="6350000"/>
          </a:xfrm>
        </p:grpSpPr>
        <p:sp>
          <p:nvSpPr>
            <p:cNvPr id="19" name="Freeform 19"/>
            <p:cNvSpPr/>
            <p:nvPr/>
          </p:nvSpPr>
          <p:spPr>
            <a:xfrm>
              <a:off x="72390" y="72390"/>
              <a:ext cx="6485706" cy="6205220"/>
            </a:xfrm>
            <a:custGeom>
              <a:avLst/>
              <a:gdLst/>
              <a:ahLst/>
              <a:cxnLst/>
              <a:rect l="l" t="t" r="r" b="b"/>
              <a:pathLst>
                <a:path w="6485706" h="6205220">
                  <a:moveTo>
                    <a:pt x="0" y="0"/>
                  </a:moveTo>
                  <a:lnTo>
                    <a:pt x="6485706" y="0"/>
                  </a:lnTo>
                  <a:lnTo>
                    <a:pt x="6485706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D76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630486" cy="6350000"/>
            </a:xfrm>
            <a:custGeom>
              <a:avLst/>
              <a:gdLst/>
              <a:ahLst/>
              <a:cxnLst/>
              <a:rect l="l" t="t" r="r" b="b"/>
              <a:pathLst>
                <a:path w="6630486" h="6350000">
                  <a:moveTo>
                    <a:pt x="6485706" y="6205220"/>
                  </a:moveTo>
                  <a:lnTo>
                    <a:pt x="6630486" y="6205220"/>
                  </a:lnTo>
                  <a:lnTo>
                    <a:pt x="6630486" y="6350000"/>
                  </a:lnTo>
                  <a:lnTo>
                    <a:pt x="6485706" y="6350000"/>
                  </a:lnTo>
                  <a:lnTo>
                    <a:pt x="6485706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485706" y="144780"/>
                  </a:moveTo>
                  <a:lnTo>
                    <a:pt x="6630486" y="144780"/>
                  </a:lnTo>
                  <a:lnTo>
                    <a:pt x="6630486" y="6205220"/>
                  </a:lnTo>
                  <a:lnTo>
                    <a:pt x="6485706" y="6205220"/>
                  </a:lnTo>
                  <a:lnTo>
                    <a:pt x="6485706" y="144780"/>
                  </a:lnTo>
                  <a:close/>
                  <a:moveTo>
                    <a:pt x="144780" y="6205220"/>
                  </a:moveTo>
                  <a:lnTo>
                    <a:pt x="6485706" y="6205220"/>
                  </a:lnTo>
                  <a:lnTo>
                    <a:pt x="6485706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485706" y="0"/>
                  </a:moveTo>
                  <a:lnTo>
                    <a:pt x="6630486" y="0"/>
                  </a:lnTo>
                  <a:lnTo>
                    <a:pt x="6630486" y="144780"/>
                  </a:lnTo>
                  <a:lnTo>
                    <a:pt x="6485706" y="144780"/>
                  </a:lnTo>
                  <a:lnTo>
                    <a:pt x="648570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485706" y="0"/>
                  </a:lnTo>
                  <a:lnTo>
                    <a:pt x="648570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5717706" y="1716172"/>
            <a:ext cx="1001039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spc="400">
                <a:solidFill>
                  <a:srgbClr val="000000"/>
                </a:solidFill>
                <a:latin typeface="Space Mono Bold"/>
              </a:rPr>
              <a:t>10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71700" y="1028700"/>
            <a:ext cx="15087600" cy="8229600"/>
            <a:chOff x="0" y="0"/>
            <a:chExt cx="30760609" cy="16778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60609" cy="16778514"/>
            </a:xfrm>
            <a:custGeom>
              <a:avLst/>
              <a:gdLst/>
              <a:ahLst/>
              <a:cxnLst/>
              <a:rect l="l" t="t" r="r" b="b"/>
              <a:pathLst>
                <a:path w="30760609" h="16778514">
                  <a:moveTo>
                    <a:pt x="0" y="0"/>
                  </a:moveTo>
                  <a:lnTo>
                    <a:pt x="0" y="16778514"/>
                  </a:lnTo>
                  <a:lnTo>
                    <a:pt x="30760609" y="16778514"/>
                  </a:lnTo>
                  <a:lnTo>
                    <a:pt x="30760609" y="0"/>
                  </a:lnTo>
                  <a:lnTo>
                    <a:pt x="0" y="0"/>
                  </a:lnTo>
                  <a:close/>
                  <a:moveTo>
                    <a:pt x="30699649" y="16717555"/>
                  </a:moveTo>
                  <a:lnTo>
                    <a:pt x="59690" y="16717555"/>
                  </a:lnTo>
                  <a:lnTo>
                    <a:pt x="59690" y="59690"/>
                  </a:lnTo>
                  <a:lnTo>
                    <a:pt x="30699649" y="59690"/>
                  </a:lnTo>
                  <a:lnTo>
                    <a:pt x="30699649" y="16717555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177151" y="1028700"/>
            <a:ext cx="2082149" cy="8229600"/>
            <a:chOff x="0" y="0"/>
            <a:chExt cx="4245087" cy="167785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45087" cy="16778514"/>
            </a:xfrm>
            <a:custGeom>
              <a:avLst/>
              <a:gdLst/>
              <a:ahLst/>
              <a:cxnLst/>
              <a:rect l="l" t="t" r="r" b="b"/>
              <a:pathLst>
                <a:path w="4245087" h="16778514">
                  <a:moveTo>
                    <a:pt x="0" y="0"/>
                  </a:moveTo>
                  <a:lnTo>
                    <a:pt x="0" y="16778514"/>
                  </a:lnTo>
                  <a:lnTo>
                    <a:pt x="4245087" y="16778514"/>
                  </a:lnTo>
                  <a:lnTo>
                    <a:pt x="4245087" y="0"/>
                  </a:lnTo>
                  <a:lnTo>
                    <a:pt x="0" y="0"/>
                  </a:lnTo>
                  <a:close/>
                  <a:moveTo>
                    <a:pt x="4184127" y="16717555"/>
                  </a:moveTo>
                  <a:lnTo>
                    <a:pt x="59690" y="16717555"/>
                  </a:lnTo>
                  <a:lnTo>
                    <a:pt x="59690" y="59690"/>
                  </a:lnTo>
                  <a:lnTo>
                    <a:pt x="4184127" y="59690"/>
                  </a:lnTo>
                  <a:lnTo>
                    <a:pt x="4184127" y="16717555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5177151" y="1028700"/>
            <a:ext cx="2082149" cy="1994069"/>
            <a:chOff x="0" y="0"/>
            <a:chExt cx="6630486" cy="6350000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6485706" cy="6205220"/>
            </a:xfrm>
            <a:custGeom>
              <a:avLst/>
              <a:gdLst/>
              <a:ahLst/>
              <a:cxnLst/>
              <a:rect l="l" t="t" r="r" b="b"/>
              <a:pathLst>
                <a:path w="6485706" h="6205220">
                  <a:moveTo>
                    <a:pt x="0" y="0"/>
                  </a:moveTo>
                  <a:lnTo>
                    <a:pt x="6485706" y="0"/>
                  </a:lnTo>
                  <a:lnTo>
                    <a:pt x="6485706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D7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630486" cy="6350000"/>
            </a:xfrm>
            <a:custGeom>
              <a:avLst/>
              <a:gdLst/>
              <a:ahLst/>
              <a:cxnLst/>
              <a:rect l="l" t="t" r="r" b="b"/>
              <a:pathLst>
                <a:path w="6630486" h="6350000">
                  <a:moveTo>
                    <a:pt x="6485706" y="6205220"/>
                  </a:moveTo>
                  <a:lnTo>
                    <a:pt x="6630486" y="6205220"/>
                  </a:lnTo>
                  <a:lnTo>
                    <a:pt x="6630486" y="6350000"/>
                  </a:lnTo>
                  <a:lnTo>
                    <a:pt x="6485706" y="6350000"/>
                  </a:lnTo>
                  <a:lnTo>
                    <a:pt x="6485706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485706" y="144780"/>
                  </a:moveTo>
                  <a:lnTo>
                    <a:pt x="6630486" y="144780"/>
                  </a:lnTo>
                  <a:lnTo>
                    <a:pt x="6630486" y="6205220"/>
                  </a:lnTo>
                  <a:lnTo>
                    <a:pt x="6485706" y="6205220"/>
                  </a:lnTo>
                  <a:lnTo>
                    <a:pt x="6485706" y="144780"/>
                  </a:lnTo>
                  <a:close/>
                  <a:moveTo>
                    <a:pt x="144780" y="6205220"/>
                  </a:moveTo>
                  <a:lnTo>
                    <a:pt x="6485706" y="6205220"/>
                  </a:lnTo>
                  <a:lnTo>
                    <a:pt x="6485706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485706" y="0"/>
                  </a:moveTo>
                  <a:lnTo>
                    <a:pt x="6630486" y="0"/>
                  </a:lnTo>
                  <a:lnTo>
                    <a:pt x="6630486" y="144780"/>
                  </a:lnTo>
                  <a:lnTo>
                    <a:pt x="6485706" y="144780"/>
                  </a:lnTo>
                  <a:lnTo>
                    <a:pt x="648570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485706" y="0"/>
                  </a:lnTo>
                  <a:lnTo>
                    <a:pt x="648570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sp>
        <p:nvSpPr>
          <p:cNvPr id="9" name="AutoShape 9"/>
          <p:cNvSpPr/>
          <p:nvPr/>
        </p:nvSpPr>
        <p:spPr>
          <a:xfrm>
            <a:off x="15177151" y="3022769"/>
            <a:ext cx="2082149" cy="6235531"/>
          </a:xfrm>
          <a:prstGeom prst="rect">
            <a:avLst/>
          </a:prstGeom>
          <a:solidFill>
            <a:srgbClr val="241D27">
              <a:alpha val="9803"/>
            </a:srgbClr>
          </a:solidFill>
        </p:spPr>
      </p:sp>
      <p:sp>
        <p:nvSpPr>
          <p:cNvPr id="10" name="TextBox 10"/>
          <p:cNvSpPr txBox="1"/>
          <p:nvPr/>
        </p:nvSpPr>
        <p:spPr>
          <a:xfrm>
            <a:off x="15717706" y="1716172"/>
            <a:ext cx="1001039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spc="400">
                <a:solidFill>
                  <a:srgbClr val="000000"/>
                </a:solidFill>
                <a:latin typeface="Space Mono Bold"/>
              </a:rPr>
              <a:t>11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13919714" y="5642262"/>
            <a:ext cx="4549397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44">
                <a:solidFill>
                  <a:srgbClr val="241D27"/>
                </a:solidFill>
                <a:latin typeface="Space Mono Bold"/>
              </a:rPr>
              <a:t>How could this chatbot be developed?</a:t>
            </a:r>
          </a:p>
        </p:txBody>
      </p:sp>
      <p:sp>
        <p:nvSpPr>
          <p:cNvPr id="12" name="TextBox 12"/>
          <p:cNvSpPr txBox="1"/>
          <p:nvPr/>
        </p:nvSpPr>
        <p:spPr>
          <a:xfrm rot="-5400000">
            <a:off x="-2468147" y="4411247"/>
            <a:ext cx="8022395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00"/>
              </a:lnSpc>
            </a:pPr>
            <a:r>
              <a:rPr lang="en-US" sz="7500" spc="225">
                <a:solidFill>
                  <a:srgbClr val="241D27"/>
                </a:solidFill>
                <a:latin typeface="Space Mono Bold"/>
              </a:rPr>
              <a:t>Future Work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259331" y="1904369"/>
            <a:ext cx="4129481" cy="2703525"/>
            <a:chOff x="0" y="0"/>
            <a:chExt cx="5505975" cy="360470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5505975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3800" spc="380">
                  <a:solidFill>
                    <a:srgbClr val="241D27"/>
                  </a:solidFill>
                  <a:latin typeface="Space Mono Bold"/>
                </a:rPr>
                <a:t>SPOTIFY API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175826"/>
              <a:ext cx="5505975" cy="242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50"/>
                </a:lnSpc>
              </a:pPr>
              <a:r>
                <a:rPr lang="en-US" sz="2500" spc="25">
                  <a:solidFill>
                    <a:srgbClr val="241D27"/>
                  </a:solidFill>
                  <a:latin typeface="Space Mono"/>
                </a:rPr>
                <a:t>- access to Spotify playlists and how they are "tagged" (metadata)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259331" y="4936295"/>
            <a:ext cx="4129481" cy="2236801"/>
            <a:chOff x="0" y="0"/>
            <a:chExt cx="5505975" cy="298240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0"/>
              <a:ext cx="5505975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3800" spc="380">
                  <a:solidFill>
                    <a:srgbClr val="241D27"/>
                  </a:solidFill>
                  <a:latin typeface="Space Mono Bold"/>
                </a:rPr>
                <a:t>FORM FORMAT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166301"/>
              <a:ext cx="5505975" cy="181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499" spc="24">
                  <a:solidFill>
                    <a:srgbClr val="241D27"/>
                  </a:solidFill>
                  <a:latin typeface="Space Mono"/>
                </a:rPr>
                <a:t>- not binary</a:t>
              </a:r>
            </a:p>
            <a:p>
              <a:pPr>
                <a:lnSpc>
                  <a:spcPts val="3750"/>
                </a:lnSpc>
              </a:pPr>
              <a:r>
                <a:rPr lang="en-US" sz="2500" spc="25">
                  <a:solidFill>
                    <a:srgbClr val="241D27"/>
                  </a:solidFill>
                  <a:latin typeface="Space Mono"/>
                </a:rPr>
                <a:t>- more open-ended questions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228270" y="1904369"/>
            <a:ext cx="6415481" cy="2236800"/>
            <a:chOff x="0" y="0"/>
            <a:chExt cx="8553975" cy="2982401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8553975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3800" spc="380">
                  <a:solidFill>
                    <a:srgbClr val="241D27"/>
                  </a:solidFill>
                  <a:latin typeface="Space Mono Bold"/>
                </a:rPr>
                <a:t>MULTIPLE RECS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175826"/>
              <a:ext cx="8553975" cy="180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50"/>
                </a:lnSpc>
              </a:pPr>
              <a:r>
                <a:rPr lang="en-US" sz="2500" spc="25">
                  <a:solidFill>
                    <a:srgbClr val="241D27"/>
                  </a:solidFill>
                  <a:latin typeface="Space Mono"/>
                </a:rPr>
                <a:t>- each end state will have a pool of playlists to randomly choose from 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228270" y="4936295"/>
            <a:ext cx="6415481" cy="3636976"/>
            <a:chOff x="0" y="0"/>
            <a:chExt cx="8553975" cy="4849301"/>
          </a:xfrm>
        </p:grpSpPr>
        <p:sp>
          <p:nvSpPr>
            <p:cNvPr id="23" name="TextBox 23"/>
            <p:cNvSpPr txBox="1"/>
            <p:nvPr/>
          </p:nvSpPr>
          <p:spPr>
            <a:xfrm>
              <a:off x="0" y="0"/>
              <a:ext cx="8553975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3800" spc="380">
                  <a:solidFill>
                    <a:srgbClr val="241D27"/>
                  </a:solidFill>
                  <a:latin typeface="Space Mono Bold"/>
                </a:rPr>
                <a:t>ENTITY EXTRACTION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166301"/>
              <a:ext cx="8553975" cy="368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500" spc="25" dirty="0">
                  <a:solidFill>
                    <a:srgbClr val="241D27"/>
                  </a:solidFill>
                  <a:latin typeface="Space Mono"/>
                </a:rPr>
                <a:t>- open-ended questions where answers map to playlist characteristics (weather, </a:t>
              </a:r>
              <a:r>
                <a:rPr lang="en-US" sz="2500" spc="25" dirty="0" err="1">
                  <a:solidFill>
                    <a:srgbClr val="241D27"/>
                  </a:solidFill>
                  <a:latin typeface="Space Mono"/>
                </a:rPr>
                <a:t>colour</a:t>
              </a:r>
              <a:r>
                <a:rPr lang="en-US" sz="2500" spc="25" dirty="0">
                  <a:solidFill>
                    <a:srgbClr val="241D27"/>
                  </a:solidFill>
                  <a:latin typeface="Space Mono"/>
                </a:rPr>
                <a:t>, vibe, sounds like, etc.)</a:t>
              </a:r>
            </a:p>
            <a:p>
              <a:pPr>
                <a:lnSpc>
                  <a:spcPts val="3750"/>
                </a:lnSpc>
              </a:pPr>
              <a:r>
                <a:rPr lang="en-US" sz="2499" spc="24" dirty="0">
                  <a:solidFill>
                    <a:srgbClr val="241D27"/>
                  </a:solidFill>
                  <a:latin typeface="Space Mono"/>
                </a:rPr>
                <a:t>- the </a:t>
              </a:r>
              <a:r>
                <a:rPr lang="en-US" sz="2500" spc="25" dirty="0">
                  <a:solidFill>
                    <a:srgbClr val="241D27"/>
                  </a:solidFill>
                  <a:latin typeface="Space Mono"/>
                </a:rPr>
                <a:t>playlist with the highest match is recommended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33090958" cy="16778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90957" cy="16778514"/>
            </a:xfrm>
            <a:custGeom>
              <a:avLst/>
              <a:gdLst/>
              <a:ahLst/>
              <a:cxnLst/>
              <a:rect l="l" t="t" r="r" b="b"/>
              <a:pathLst>
                <a:path w="33090957" h="16778514">
                  <a:moveTo>
                    <a:pt x="0" y="0"/>
                  </a:moveTo>
                  <a:lnTo>
                    <a:pt x="0" y="16778514"/>
                  </a:lnTo>
                  <a:lnTo>
                    <a:pt x="33090957" y="16778514"/>
                  </a:lnTo>
                  <a:lnTo>
                    <a:pt x="33090957" y="0"/>
                  </a:lnTo>
                  <a:lnTo>
                    <a:pt x="0" y="0"/>
                  </a:lnTo>
                  <a:close/>
                  <a:moveTo>
                    <a:pt x="33029999" y="16717555"/>
                  </a:moveTo>
                  <a:lnTo>
                    <a:pt x="59690" y="16717555"/>
                  </a:lnTo>
                  <a:lnTo>
                    <a:pt x="59690" y="59690"/>
                  </a:lnTo>
                  <a:lnTo>
                    <a:pt x="33029999" y="59690"/>
                  </a:lnTo>
                  <a:lnTo>
                    <a:pt x="33029999" y="16717555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16230600" cy="1994069"/>
            <a:chOff x="0" y="0"/>
            <a:chExt cx="33090958" cy="40655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090957" cy="4065510"/>
            </a:xfrm>
            <a:custGeom>
              <a:avLst/>
              <a:gdLst/>
              <a:ahLst/>
              <a:cxnLst/>
              <a:rect l="l" t="t" r="r" b="b"/>
              <a:pathLst>
                <a:path w="33090957" h="4065510">
                  <a:moveTo>
                    <a:pt x="0" y="0"/>
                  </a:moveTo>
                  <a:lnTo>
                    <a:pt x="0" y="4065510"/>
                  </a:lnTo>
                  <a:lnTo>
                    <a:pt x="33090957" y="4065510"/>
                  </a:lnTo>
                  <a:lnTo>
                    <a:pt x="33090957" y="0"/>
                  </a:lnTo>
                  <a:lnTo>
                    <a:pt x="0" y="0"/>
                  </a:lnTo>
                  <a:close/>
                  <a:moveTo>
                    <a:pt x="33029999" y="4004550"/>
                  </a:moveTo>
                  <a:lnTo>
                    <a:pt x="59690" y="4004550"/>
                  </a:lnTo>
                  <a:lnTo>
                    <a:pt x="59690" y="59690"/>
                  </a:lnTo>
                  <a:lnTo>
                    <a:pt x="33029999" y="59690"/>
                  </a:lnTo>
                  <a:lnTo>
                    <a:pt x="33029999" y="4004550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1028700" y="3022769"/>
            <a:ext cx="16230600" cy="6235531"/>
          </a:xfrm>
          <a:prstGeom prst="rect">
            <a:avLst/>
          </a:prstGeom>
          <a:solidFill>
            <a:srgbClr val="241D27">
              <a:alpha val="9803"/>
            </a:srgbClr>
          </a:solidFill>
        </p:spPr>
      </p:sp>
      <p:grpSp>
        <p:nvGrpSpPr>
          <p:cNvPr id="7" name="Group 7"/>
          <p:cNvGrpSpPr/>
          <p:nvPr/>
        </p:nvGrpSpPr>
        <p:grpSpPr>
          <a:xfrm>
            <a:off x="15177151" y="1028700"/>
            <a:ext cx="2082149" cy="1994069"/>
            <a:chOff x="0" y="0"/>
            <a:chExt cx="6630486" cy="6350000"/>
          </a:xfrm>
        </p:grpSpPr>
        <p:sp>
          <p:nvSpPr>
            <p:cNvPr id="8" name="Freeform 8"/>
            <p:cNvSpPr/>
            <p:nvPr/>
          </p:nvSpPr>
          <p:spPr>
            <a:xfrm>
              <a:off x="72390" y="72390"/>
              <a:ext cx="6485706" cy="6205220"/>
            </a:xfrm>
            <a:custGeom>
              <a:avLst/>
              <a:gdLst/>
              <a:ahLst/>
              <a:cxnLst/>
              <a:rect l="l" t="t" r="r" b="b"/>
              <a:pathLst>
                <a:path w="6485706" h="6205220">
                  <a:moveTo>
                    <a:pt x="0" y="0"/>
                  </a:moveTo>
                  <a:lnTo>
                    <a:pt x="6485706" y="0"/>
                  </a:lnTo>
                  <a:lnTo>
                    <a:pt x="6485706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D7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630486" cy="6350000"/>
            </a:xfrm>
            <a:custGeom>
              <a:avLst/>
              <a:gdLst/>
              <a:ahLst/>
              <a:cxnLst/>
              <a:rect l="l" t="t" r="r" b="b"/>
              <a:pathLst>
                <a:path w="6630486" h="6350000">
                  <a:moveTo>
                    <a:pt x="6485706" y="6205220"/>
                  </a:moveTo>
                  <a:lnTo>
                    <a:pt x="6630486" y="6205220"/>
                  </a:lnTo>
                  <a:lnTo>
                    <a:pt x="6630486" y="6350000"/>
                  </a:lnTo>
                  <a:lnTo>
                    <a:pt x="6485706" y="6350000"/>
                  </a:lnTo>
                  <a:lnTo>
                    <a:pt x="6485706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485706" y="144780"/>
                  </a:moveTo>
                  <a:lnTo>
                    <a:pt x="6630486" y="144780"/>
                  </a:lnTo>
                  <a:lnTo>
                    <a:pt x="6630486" y="6205220"/>
                  </a:lnTo>
                  <a:lnTo>
                    <a:pt x="6485706" y="6205220"/>
                  </a:lnTo>
                  <a:lnTo>
                    <a:pt x="6485706" y="144780"/>
                  </a:lnTo>
                  <a:close/>
                  <a:moveTo>
                    <a:pt x="144780" y="6205220"/>
                  </a:moveTo>
                  <a:lnTo>
                    <a:pt x="6485706" y="6205220"/>
                  </a:lnTo>
                  <a:lnTo>
                    <a:pt x="6485706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485706" y="0"/>
                  </a:moveTo>
                  <a:lnTo>
                    <a:pt x="6630486" y="0"/>
                  </a:lnTo>
                  <a:lnTo>
                    <a:pt x="6630486" y="144780"/>
                  </a:lnTo>
                  <a:lnTo>
                    <a:pt x="6485706" y="144780"/>
                  </a:lnTo>
                  <a:lnTo>
                    <a:pt x="648570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485706" y="0"/>
                  </a:lnTo>
                  <a:lnTo>
                    <a:pt x="648570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5717706" y="1716172"/>
            <a:ext cx="1001039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spc="400">
                <a:solidFill>
                  <a:srgbClr val="000000"/>
                </a:solidFill>
                <a:latin typeface="Space Mono Bold"/>
              </a:rPr>
              <a:t>12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52324" y="6550293"/>
            <a:ext cx="3114851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363">
                <a:solidFill>
                  <a:srgbClr val="241D27"/>
                </a:solidFill>
                <a:latin typeface="Space Mono"/>
              </a:rPr>
              <a:t>TACK!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86574" y="6550293"/>
            <a:ext cx="3114851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363">
                <a:solidFill>
                  <a:srgbClr val="241D27"/>
                </a:solidFill>
                <a:latin typeface="Space Mono"/>
              </a:rPr>
              <a:t>GRACIAS!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02855" y="6550293"/>
            <a:ext cx="3114851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363">
                <a:solidFill>
                  <a:srgbClr val="241D27"/>
                </a:solidFill>
                <a:latin typeface="Space Mono"/>
              </a:rPr>
              <a:t>MERCI!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08122" y="4229100"/>
            <a:ext cx="11471755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spc="359">
                <a:solidFill>
                  <a:srgbClr val="1ED760"/>
                </a:solidFill>
                <a:latin typeface="Space Mono Bold"/>
              </a:rPr>
              <a:t>Thank You!!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52324" y="1454235"/>
            <a:ext cx="9966805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225">
                <a:solidFill>
                  <a:srgbClr val="241D27"/>
                </a:solidFill>
                <a:latin typeface="Space Mono Bold"/>
              </a:rPr>
              <a:t>End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33090958" cy="16778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90957" cy="16778514"/>
            </a:xfrm>
            <a:custGeom>
              <a:avLst/>
              <a:gdLst/>
              <a:ahLst/>
              <a:cxnLst/>
              <a:rect l="l" t="t" r="r" b="b"/>
              <a:pathLst>
                <a:path w="33090957" h="16778514">
                  <a:moveTo>
                    <a:pt x="0" y="0"/>
                  </a:moveTo>
                  <a:lnTo>
                    <a:pt x="0" y="16778514"/>
                  </a:lnTo>
                  <a:lnTo>
                    <a:pt x="33090957" y="16778514"/>
                  </a:lnTo>
                  <a:lnTo>
                    <a:pt x="33090957" y="0"/>
                  </a:lnTo>
                  <a:lnTo>
                    <a:pt x="0" y="0"/>
                  </a:lnTo>
                  <a:close/>
                  <a:moveTo>
                    <a:pt x="33029999" y="16717555"/>
                  </a:moveTo>
                  <a:lnTo>
                    <a:pt x="59690" y="16717555"/>
                  </a:lnTo>
                  <a:lnTo>
                    <a:pt x="59690" y="59690"/>
                  </a:lnTo>
                  <a:lnTo>
                    <a:pt x="33029999" y="59690"/>
                  </a:lnTo>
                  <a:lnTo>
                    <a:pt x="33029999" y="16717555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16230600" cy="1994069"/>
            <a:chOff x="0" y="0"/>
            <a:chExt cx="33090958" cy="40655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090957" cy="4065510"/>
            </a:xfrm>
            <a:custGeom>
              <a:avLst/>
              <a:gdLst/>
              <a:ahLst/>
              <a:cxnLst/>
              <a:rect l="l" t="t" r="r" b="b"/>
              <a:pathLst>
                <a:path w="33090957" h="4065510">
                  <a:moveTo>
                    <a:pt x="0" y="0"/>
                  </a:moveTo>
                  <a:lnTo>
                    <a:pt x="0" y="4065510"/>
                  </a:lnTo>
                  <a:lnTo>
                    <a:pt x="33090957" y="4065510"/>
                  </a:lnTo>
                  <a:lnTo>
                    <a:pt x="33090957" y="0"/>
                  </a:lnTo>
                  <a:lnTo>
                    <a:pt x="0" y="0"/>
                  </a:lnTo>
                  <a:close/>
                  <a:moveTo>
                    <a:pt x="33029999" y="4004550"/>
                  </a:moveTo>
                  <a:lnTo>
                    <a:pt x="59690" y="4004550"/>
                  </a:lnTo>
                  <a:lnTo>
                    <a:pt x="59690" y="59690"/>
                  </a:lnTo>
                  <a:lnTo>
                    <a:pt x="33029999" y="59690"/>
                  </a:lnTo>
                  <a:lnTo>
                    <a:pt x="33029999" y="4004550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3022769"/>
            <a:ext cx="1873746" cy="6235531"/>
            <a:chOff x="0" y="0"/>
            <a:chExt cx="3820194" cy="127130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20194" cy="12713005"/>
            </a:xfrm>
            <a:custGeom>
              <a:avLst/>
              <a:gdLst/>
              <a:ahLst/>
              <a:cxnLst/>
              <a:rect l="l" t="t" r="r" b="b"/>
              <a:pathLst>
                <a:path w="3820194" h="12713005">
                  <a:moveTo>
                    <a:pt x="0" y="0"/>
                  </a:moveTo>
                  <a:lnTo>
                    <a:pt x="0" y="12713005"/>
                  </a:lnTo>
                  <a:lnTo>
                    <a:pt x="3820194" y="12713005"/>
                  </a:lnTo>
                  <a:lnTo>
                    <a:pt x="3820194" y="0"/>
                  </a:lnTo>
                  <a:lnTo>
                    <a:pt x="0" y="0"/>
                  </a:lnTo>
                  <a:close/>
                  <a:moveTo>
                    <a:pt x="3759234" y="12652044"/>
                  </a:moveTo>
                  <a:lnTo>
                    <a:pt x="59690" y="12652044"/>
                  </a:lnTo>
                  <a:lnTo>
                    <a:pt x="59690" y="59690"/>
                  </a:lnTo>
                  <a:lnTo>
                    <a:pt x="3759234" y="59690"/>
                  </a:lnTo>
                  <a:lnTo>
                    <a:pt x="3759234" y="12652044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1028700" y="3022769"/>
            <a:ext cx="1873746" cy="6235531"/>
          </a:xfrm>
          <a:prstGeom prst="rect">
            <a:avLst/>
          </a:prstGeom>
          <a:solidFill>
            <a:srgbClr val="241D27">
              <a:alpha val="9803"/>
            </a:srgbClr>
          </a:solidFill>
        </p:spPr>
      </p:sp>
      <p:grpSp>
        <p:nvGrpSpPr>
          <p:cNvPr id="9" name="Group 9"/>
          <p:cNvGrpSpPr/>
          <p:nvPr/>
        </p:nvGrpSpPr>
        <p:grpSpPr>
          <a:xfrm>
            <a:off x="15265231" y="1028700"/>
            <a:ext cx="1994069" cy="199406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72390" y="72390"/>
              <a:ext cx="6205220" cy="6205220"/>
            </a:xfrm>
            <a:custGeom>
              <a:avLst/>
              <a:gdLst/>
              <a:ahLst/>
              <a:cxnLst/>
              <a:rect l="l" t="t" r="r" b="b"/>
              <a:pathLst>
                <a:path w="6205220" h="6205220">
                  <a:moveTo>
                    <a:pt x="0" y="0"/>
                  </a:moveTo>
                  <a:lnTo>
                    <a:pt x="6205220" y="0"/>
                  </a:lnTo>
                  <a:lnTo>
                    <a:pt x="6205220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D76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205220" y="6205220"/>
                  </a:moveTo>
                  <a:lnTo>
                    <a:pt x="6350000" y="6205220"/>
                  </a:lnTo>
                  <a:lnTo>
                    <a:pt x="6350000" y="6350000"/>
                  </a:lnTo>
                  <a:lnTo>
                    <a:pt x="6205220" y="6350000"/>
                  </a:lnTo>
                  <a:lnTo>
                    <a:pt x="6205220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205220" y="144780"/>
                  </a:moveTo>
                  <a:lnTo>
                    <a:pt x="6350000" y="144780"/>
                  </a:lnTo>
                  <a:lnTo>
                    <a:pt x="6350000" y="6205220"/>
                  </a:lnTo>
                  <a:lnTo>
                    <a:pt x="6205220" y="6205220"/>
                  </a:lnTo>
                  <a:lnTo>
                    <a:pt x="6205220" y="144780"/>
                  </a:lnTo>
                  <a:close/>
                  <a:moveTo>
                    <a:pt x="144780" y="6205220"/>
                  </a:moveTo>
                  <a:lnTo>
                    <a:pt x="6205220" y="6205220"/>
                  </a:lnTo>
                  <a:lnTo>
                    <a:pt x="6205220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205220" y="0"/>
                  </a:moveTo>
                  <a:lnTo>
                    <a:pt x="6350000" y="0"/>
                  </a:lnTo>
                  <a:lnTo>
                    <a:pt x="6350000" y="144780"/>
                  </a:lnTo>
                  <a:lnTo>
                    <a:pt x="6205220" y="144780"/>
                  </a:lnTo>
                  <a:lnTo>
                    <a:pt x="620522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05220" y="0"/>
                  </a:lnTo>
                  <a:lnTo>
                    <a:pt x="620522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87076" y="3163363"/>
            <a:ext cx="2203737" cy="310526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86804" y="7363029"/>
            <a:ext cx="5650629" cy="170225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22740" y="5880578"/>
            <a:ext cx="4145261" cy="149970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604510" y="6376165"/>
            <a:ext cx="4600653" cy="166773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944474" y="6044337"/>
            <a:ext cx="2362148" cy="90403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056237" y="3094318"/>
            <a:ext cx="4111765" cy="226147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7424" y="6921136"/>
            <a:ext cx="2209381" cy="91830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070009" y="3902106"/>
            <a:ext cx="2813888" cy="214223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3705425" y="3163363"/>
            <a:ext cx="2842590" cy="106169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9874819" y="3570278"/>
            <a:ext cx="4330345" cy="2805887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2439751" y="6140535"/>
            <a:ext cx="4495124" cy="1854239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387076" y="7839438"/>
            <a:ext cx="12434868" cy="1249533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4911635" y="4349908"/>
            <a:ext cx="5134634" cy="1694429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679823" y="1454235"/>
            <a:ext cx="13007490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225">
                <a:solidFill>
                  <a:srgbClr val="241D27"/>
                </a:solidFill>
                <a:latin typeface="Space Mono Bold"/>
              </a:rPr>
              <a:t>What is it?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761746" y="1716172"/>
            <a:ext cx="1001039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spc="400">
                <a:solidFill>
                  <a:srgbClr val="241D27"/>
                </a:solidFill>
                <a:latin typeface="Space Mono 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 rot="-5400000">
            <a:off x="-1152192" y="5854785"/>
            <a:ext cx="6235531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 spc="380">
                <a:solidFill>
                  <a:srgbClr val="241D27"/>
                </a:solidFill>
                <a:latin typeface="Space Mono Bold"/>
              </a:rPr>
              <a:t>!!!DECISIONS!!!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33090958" cy="16778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90957" cy="16778514"/>
            </a:xfrm>
            <a:custGeom>
              <a:avLst/>
              <a:gdLst/>
              <a:ahLst/>
              <a:cxnLst/>
              <a:rect l="l" t="t" r="r" b="b"/>
              <a:pathLst>
                <a:path w="33090957" h="16778514">
                  <a:moveTo>
                    <a:pt x="0" y="0"/>
                  </a:moveTo>
                  <a:lnTo>
                    <a:pt x="0" y="16778514"/>
                  </a:lnTo>
                  <a:lnTo>
                    <a:pt x="33090957" y="16778514"/>
                  </a:lnTo>
                  <a:lnTo>
                    <a:pt x="33090957" y="0"/>
                  </a:lnTo>
                  <a:lnTo>
                    <a:pt x="0" y="0"/>
                  </a:lnTo>
                  <a:close/>
                  <a:moveTo>
                    <a:pt x="33029999" y="16717555"/>
                  </a:moveTo>
                  <a:lnTo>
                    <a:pt x="59690" y="16717555"/>
                  </a:lnTo>
                  <a:lnTo>
                    <a:pt x="59690" y="59690"/>
                  </a:lnTo>
                  <a:lnTo>
                    <a:pt x="33029999" y="59690"/>
                  </a:lnTo>
                  <a:lnTo>
                    <a:pt x="33029999" y="16717555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16230600" cy="1994069"/>
            <a:chOff x="0" y="0"/>
            <a:chExt cx="33090958" cy="40655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090957" cy="4065510"/>
            </a:xfrm>
            <a:custGeom>
              <a:avLst/>
              <a:gdLst/>
              <a:ahLst/>
              <a:cxnLst/>
              <a:rect l="l" t="t" r="r" b="b"/>
              <a:pathLst>
                <a:path w="33090957" h="4065510">
                  <a:moveTo>
                    <a:pt x="0" y="0"/>
                  </a:moveTo>
                  <a:lnTo>
                    <a:pt x="0" y="4065510"/>
                  </a:lnTo>
                  <a:lnTo>
                    <a:pt x="33090957" y="4065510"/>
                  </a:lnTo>
                  <a:lnTo>
                    <a:pt x="33090957" y="0"/>
                  </a:lnTo>
                  <a:lnTo>
                    <a:pt x="0" y="0"/>
                  </a:lnTo>
                  <a:close/>
                  <a:moveTo>
                    <a:pt x="33029999" y="4004550"/>
                  </a:moveTo>
                  <a:lnTo>
                    <a:pt x="59690" y="4004550"/>
                  </a:lnTo>
                  <a:lnTo>
                    <a:pt x="59690" y="59690"/>
                  </a:lnTo>
                  <a:lnTo>
                    <a:pt x="33029999" y="59690"/>
                  </a:lnTo>
                  <a:lnTo>
                    <a:pt x="33029999" y="4004550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3022769"/>
            <a:ext cx="1873746" cy="6235531"/>
            <a:chOff x="0" y="0"/>
            <a:chExt cx="3820194" cy="127130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20194" cy="12713005"/>
            </a:xfrm>
            <a:custGeom>
              <a:avLst/>
              <a:gdLst/>
              <a:ahLst/>
              <a:cxnLst/>
              <a:rect l="l" t="t" r="r" b="b"/>
              <a:pathLst>
                <a:path w="3820194" h="12713005">
                  <a:moveTo>
                    <a:pt x="0" y="0"/>
                  </a:moveTo>
                  <a:lnTo>
                    <a:pt x="0" y="12713005"/>
                  </a:lnTo>
                  <a:lnTo>
                    <a:pt x="3820194" y="12713005"/>
                  </a:lnTo>
                  <a:lnTo>
                    <a:pt x="3820194" y="0"/>
                  </a:lnTo>
                  <a:lnTo>
                    <a:pt x="0" y="0"/>
                  </a:lnTo>
                  <a:close/>
                  <a:moveTo>
                    <a:pt x="3759234" y="12652044"/>
                  </a:moveTo>
                  <a:lnTo>
                    <a:pt x="59690" y="12652044"/>
                  </a:lnTo>
                  <a:lnTo>
                    <a:pt x="59690" y="59690"/>
                  </a:lnTo>
                  <a:lnTo>
                    <a:pt x="3759234" y="59690"/>
                  </a:lnTo>
                  <a:lnTo>
                    <a:pt x="3759234" y="12652044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1028700" y="3022769"/>
            <a:ext cx="1873746" cy="6235531"/>
          </a:xfrm>
          <a:prstGeom prst="rect">
            <a:avLst/>
          </a:prstGeom>
          <a:solidFill>
            <a:srgbClr val="241D27">
              <a:alpha val="9803"/>
            </a:srgbClr>
          </a:solidFill>
        </p:spPr>
      </p:sp>
      <p:sp>
        <p:nvSpPr>
          <p:cNvPr id="9" name="TextBox 9"/>
          <p:cNvSpPr txBox="1"/>
          <p:nvPr/>
        </p:nvSpPr>
        <p:spPr>
          <a:xfrm>
            <a:off x="3865409" y="3195533"/>
            <a:ext cx="11311742" cy="581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 spc="28">
                <a:solidFill>
                  <a:srgbClr val="241D27"/>
                </a:solidFill>
                <a:latin typeface="Space Mono"/>
              </a:rPr>
              <a:t>What's your </a:t>
            </a:r>
            <a:r>
              <a:rPr lang="en-US" sz="2800" spc="28">
                <a:solidFill>
                  <a:srgbClr val="1ED760"/>
                </a:solidFill>
                <a:latin typeface="Space Mono Bold"/>
              </a:rPr>
              <a:t>name</a:t>
            </a:r>
            <a:r>
              <a:rPr lang="en-US" sz="2800" spc="28">
                <a:solidFill>
                  <a:srgbClr val="241D27"/>
                </a:solidFill>
                <a:latin typeface="Space Mono"/>
              </a:rPr>
              <a:t>?</a:t>
            </a:r>
          </a:p>
          <a:p>
            <a:pPr>
              <a:lnSpc>
                <a:spcPts val="4200"/>
              </a:lnSpc>
            </a:pPr>
            <a:r>
              <a:rPr lang="en-US" sz="2800" spc="28">
                <a:solidFill>
                  <a:srgbClr val="1ED760"/>
                </a:solidFill>
                <a:latin typeface="Space Mono Bold"/>
              </a:rPr>
              <a:t>How are you</a:t>
            </a:r>
            <a:r>
              <a:rPr lang="en-US" sz="2800" spc="28">
                <a:solidFill>
                  <a:srgbClr val="241D27"/>
                </a:solidFill>
                <a:latin typeface="Space Mono"/>
              </a:rPr>
              <a:t> doing today?</a:t>
            </a:r>
          </a:p>
          <a:p>
            <a:pPr>
              <a:lnSpc>
                <a:spcPts val="4200"/>
              </a:lnSpc>
            </a:pPr>
            <a:r>
              <a:rPr lang="en-US" sz="2800" spc="28">
                <a:solidFill>
                  <a:srgbClr val="241D27"/>
                </a:solidFill>
                <a:latin typeface="Space Mono"/>
              </a:rPr>
              <a:t>Do you want to </a:t>
            </a:r>
            <a:r>
              <a:rPr lang="en-US" sz="2800" spc="28">
                <a:solidFill>
                  <a:srgbClr val="1ED760"/>
                </a:solidFill>
                <a:latin typeface="Space Mono Bold"/>
              </a:rPr>
              <a:t>relax</a:t>
            </a:r>
            <a:r>
              <a:rPr lang="en-US" sz="2800" spc="28">
                <a:solidFill>
                  <a:srgbClr val="241D27"/>
                </a:solidFill>
                <a:latin typeface="Space Mono"/>
              </a:rPr>
              <a:t> or do you want to </a:t>
            </a:r>
            <a:r>
              <a:rPr lang="en-US" sz="2800" spc="28">
                <a:solidFill>
                  <a:srgbClr val="1ED760"/>
                </a:solidFill>
                <a:latin typeface="Space Mono Bold"/>
              </a:rPr>
              <a:t>dance</a:t>
            </a:r>
            <a:r>
              <a:rPr lang="en-US" sz="2800" spc="28">
                <a:solidFill>
                  <a:srgbClr val="241D27"/>
                </a:solidFill>
                <a:latin typeface="Space Mono"/>
              </a:rPr>
              <a:t>?</a:t>
            </a:r>
          </a:p>
          <a:p>
            <a:pPr>
              <a:lnSpc>
                <a:spcPts val="4200"/>
              </a:lnSpc>
            </a:pPr>
            <a:r>
              <a:rPr lang="en-US" sz="2800" spc="28">
                <a:solidFill>
                  <a:srgbClr val="241D27"/>
                </a:solidFill>
                <a:latin typeface="Space Mono"/>
              </a:rPr>
              <a:t>Are you the </a:t>
            </a:r>
            <a:r>
              <a:rPr lang="en-US" sz="2800" spc="28">
                <a:solidFill>
                  <a:srgbClr val="1ED760"/>
                </a:solidFill>
                <a:latin typeface="Space Mono Bold"/>
              </a:rPr>
              <a:t>nostalgic</a:t>
            </a:r>
            <a:r>
              <a:rPr lang="en-US" sz="2800" spc="28">
                <a:solidFill>
                  <a:srgbClr val="241D27"/>
                </a:solidFill>
                <a:latin typeface="Space Mono"/>
              </a:rPr>
              <a:t> type?</a:t>
            </a:r>
          </a:p>
          <a:p>
            <a:pPr>
              <a:lnSpc>
                <a:spcPts val="4200"/>
              </a:lnSpc>
            </a:pPr>
            <a:r>
              <a:rPr lang="en-US" sz="2800" spc="28">
                <a:solidFill>
                  <a:srgbClr val="241D27"/>
                </a:solidFill>
                <a:latin typeface="Space Mono"/>
              </a:rPr>
              <a:t>Are you </a:t>
            </a:r>
            <a:r>
              <a:rPr lang="en-US" sz="2800" spc="28">
                <a:solidFill>
                  <a:srgbClr val="1ED760"/>
                </a:solidFill>
                <a:latin typeface="Space Mono Bold"/>
              </a:rPr>
              <a:t>tired</a:t>
            </a:r>
            <a:r>
              <a:rPr lang="en-US" sz="2800" spc="28">
                <a:solidFill>
                  <a:srgbClr val="241D27"/>
                </a:solidFill>
                <a:latin typeface="Space Mono"/>
              </a:rPr>
              <a:t>?</a:t>
            </a:r>
          </a:p>
          <a:p>
            <a:pPr>
              <a:lnSpc>
                <a:spcPts val="4200"/>
              </a:lnSpc>
            </a:pPr>
            <a:r>
              <a:rPr lang="en-US" sz="2800" spc="28">
                <a:solidFill>
                  <a:srgbClr val="241D27"/>
                </a:solidFill>
                <a:latin typeface="Space Mono"/>
              </a:rPr>
              <a:t>A </a:t>
            </a:r>
            <a:r>
              <a:rPr lang="en-US" sz="2800" spc="28">
                <a:solidFill>
                  <a:srgbClr val="1ED760"/>
                </a:solidFill>
                <a:latin typeface="Space Mono Bold"/>
              </a:rPr>
              <a:t>crazy night out</a:t>
            </a:r>
            <a:r>
              <a:rPr lang="en-US" sz="2800" spc="28">
                <a:solidFill>
                  <a:srgbClr val="241D27"/>
                </a:solidFill>
                <a:latin typeface="Space Mono"/>
              </a:rPr>
              <a:t> at a club or a </a:t>
            </a:r>
            <a:r>
              <a:rPr lang="en-US" sz="2800" spc="28">
                <a:solidFill>
                  <a:srgbClr val="1ED760"/>
                </a:solidFill>
                <a:latin typeface="Space Mono Bold"/>
              </a:rPr>
              <a:t>chill get together</a:t>
            </a:r>
            <a:r>
              <a:rPr lang="en-US" sz="2800" spc="28">
                <a:solidFill>
                  <a:srgbClr val="241D27"/>
                </a:solidFill>
                <a:latin typeface="Space Mono"/>
              </a:rPr>
              <a:t> with friends?</a:t>
            </a:r>
          </a:p>
          <a:p>
            <a:pPr>
              <a:lnSpc>
                <a:spcPts val="4200"/>
              </a:lnSpc>
            </a:pPr>
            <a:r>
              <a:rPr lang="en-US" sz="2800" spc="28">
                <a:solidFill>
                  <a:srgbClr val="241D27"/>
                </a:solidFill>
                <a:latin typeface="Space Mono"/>
              </a:rPr>
              <a:t>Are you </a:t>
            </a:r>
            <a:r>
              <a:rPr lang="en-US" sz="2800" spc="28">
                <a:solidFill>
                  <a:srgbClr val="1ED760"/>
                </a:solidFill>
                <a:latin typeface="Space Mono Bold"/>
              </a:rPr>
              <a:t>sad</a:t>
            </a:r>
            <a:r>
              <a:rPr lang="en-US" sz="2800" spc="28">
                <a:solidFill>
                  <a:srgbClr val="241D27"/>
                </a:solidFill>
                <a:latin typeface="Space Mono Bold"/>
              </a:rPr>
              <a:t> </a:t>
            </a:r>
            <a:r>
              <a:rPr lang="en-US" sz="2800" spc="28">
                <a:solidFill>
                  <a:srgbClr val="241D27"/>
                </a:solidFill>
                <a:latin typeface="Space Mono"/>
              </a:rPr>
              <a:t>or </a:t>
            </a:r>
            <a:r>
              <a:rPr lang="en-US" sz="2800" spc="28">
                <a:solidFill>
                  <a:srgbClr val="1ED760"/>
                </a:solidFill>
                <a:latin typeface="Space Mono Bold"/>
              </a:rPr>
              <a:t>mad</a:t>
            </a:r>
            <a:r>
              <a:rPr lang="en-US" sz="2800" spc="28">
                <a:solidFill>
                  <a:srgbClr val="241D27"/>
                </a:solidFill>
                <a:latin typeface="Space Mono"/>
              </a:rPr>
              <a:t>?</a:t>
            </a:r>
          </a:p>
          <a:p>
            <a:pPr>
              <a:lnSpc>
                <a:spcPts val="4200"/>
              </a:lnSpc>
            </a:pPr>
            <a:r>
              <a:rPr lang="en-US" sz="2800" spc="28">
                <a:solidFill>
                  <a:srgbClr val="241D27"/>
                </a:solidFill>
                <a:latin typeface="Space Mono"/>
              </a:rPr>
              <a:t>Do you </a:t>
            </a:r>
            <a:r>
              <a:rPr lang="en-US" sz="2800" spc="28">
                <a:solidFill>
                  <a:srgbClr val="1ED760"/>
                </a:solidFill>
                <a:latin typeface="Space Mono Bold"/>
              </a:rPr>
              <a:t>miss someone</a:t>
            </a:r>
            <a:r>
              <a:rPr lang="en-US" sz="2800" spc="28">
                <a:solidFill>
                  <a:srgbClr val="241D27"/>
                </a:solidFill>
                <a:latin typeface="Space Mono"/>
              </a:rPr>
              <a:t>?</a:t>
            </a:r>
          </a:p>
          <a:p>
            <a:pPr>
              <a:lnSpc>
                <a:spcPts val="4200"/>
              </a:lnSpc>
            </a:pPr>
            <a:r>
              <a:rPr lang="en-US" sz="2800" spc="28">
                <a:solidFill>
                  <a:srgbClr val="241D27"/>
                </a:solidFill>
                <a:latin typeface="Space Mono"/>
              </a:rPr>
              <a:t>Would you rather </a:t>
            </a:r>
            <a:r>
              <a:rPr lang="en-US" sz="2800" spc="28">
                <a:solidFill>
                  <a:srgbClr val="1ED760"/>
                </a:solidFill>
                <a:latin typeface="Space Mono Bold"/>
              </a:rPr>
              <a:t>sulk</a:t>
            </a:r>
            <a:r>
              <a:rPr lang="en-US" sz="2800" spc="28">
                <a:solidFill>
                  <a:srgbClr val="241D27"/>
                </a:solidFill>
                <a:latin typeface="Space Mono"/>
              </a:rPr>
              <a:t> or </a:t>
            </a:r>
            <a:r>
              <a:rPr lang="en-US" sz="2800" spc="28">
                <a:solidFill>
                  <a:srgbClr val="1ED760"/>
                </a:solidFill>
                <a:latin typeface="Space Mono Bold"/>
              </a:rPr>
              <a:t>scream</a:t>
            </a:r>
            <a:r>
              <a:rPr lang="en-US" sz="2800" spc="28">
                <a:solidFill>
                  <a:srgbClr val="241D27"/>
                </a:solidFill>
                <a:latin typeface="Space Mono"/>
              </a:rPr>
              <a:t> into a pillow?</a:t>
            </a:r>
          </a:p>
          <a:p>
            <a:pPr>
              <a:lnSpc>
                <a:spcPts val="4200"/>
              </a:lnSpc>
            </a:pPr>
            <a:r>
              <a:rPr lang="en-US" sz="2800" spc="28">
                <a:solidFill>
                  <a:srgbClr val="1ED760"/>
                </a:solidFill>
                <a:latin typeface="Space Mono Bold"/>
              </a:rPr>
              <a:t>Can I choose</a:t>
            </a:r>
            <a:r>
              <a:rPr lang="en-US" sz="2800" spc="28">
                <a:solidFill>
                  <a:srgbClr val="241D27"/>
                </a:solidFill>
                <a:latin typeface="Space Mono"/>
              </a:rPr>
              <a:t> for you?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5265231" y="1028700"/>
            <a:ext cx="1994069" cy="1994069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72390" y="72390"/>
              <a:ext cx="6205220" cy="6205220"/>
            </a:xfrm>
            <a:custGeom>
              <a:avLst/>
              <a:gdLst/>
              <a:ahLst/>
              <a:cxnLst/>
              <a:rect l="l" t="t" r="r" b="b"/>
              <a:pathLst>
                <a:path w="6205220" h="6205220">
                  <a:moveTo>
                    <a:pt x="0" y="0"/>
                  </a:moveTo>
                  <a:lnTo>
                    <a:pt x="6205220" y="0"/>
                  </a:lnTo>
                  <a:lnTo>
                    <a:pt x="6205220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D76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205220" y="6205220"/>
                  </a:moveTo>
                  <a:lnTo>
                    <a:pt x="6350000" y="6205220"/>
                  </a:lnTo>
                  <a:lnTo>
                    <a:pt x="6350000" y="6350000"/>
                  </a:lnTo>
                  <a:lnTo>
                    <a:pt x="6205220" y="6350000"/>
                  </a:lnTo>
                  <a:lnTo>
                    <a:pt x="6205220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205220" y="144780"/>
                  </a:moveTo>
                  <a:lnTo>
                    <a:pt x="6350000" y="144780"/>
                  </a:lnTo>
                  <a:lnTo>
                    <a:pt x="6350000" y="6205220"/>
                  </a:lnTo>
                  <a:lnTo>
                    <a:pt x="6205220" y="6205220"/>
                  </a:lnTo>
                  <a:lnTo>
                    <a:pt x="6205220" y="144780"/>
                  </a:lnTo>
                  <a:close/>
                  <a:moveTo>
                    <a:pt x="144780" y="6205220"/>
                  </a:moveTo>
                  <a:lnTo>
                    <a:pt x="6205220" y="6205220"/>
                  </a:lnTo>
                  <a:lnTo>
                    <a:pt x="6205220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205220" y="0"/>
                  </a:moveTo>
                  <a:lnTo>
                    <a:pt x="6350000" y="0"/>
                  </a:lnTo>
                  <a:lnTo>
                    <a:pt x="6350000" y="144780"/>
                  </a:lnTo>
                  <a:lnTo>
                    <a:pt x="6205220" y="144780"/>
                  </a:lnTo>
                  <a:lnTo>
                    <a:pt x="620522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05220" y="0"/>
                  </a:lnTo>
                  <a:lnTo>
                    <a:pt x="620522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679823" y="1454235"/>
            <a:ext cx="13007490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225">
                <a:solidFill>
                  <a:srgbClr val="241D27"/>
                </a:solidFill>
                <a:latin typeface="Space Mono Bold"/>
              </a:rPr>
              <a:t>What does it do?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761746" y="1716172"/>
            <a:ext cx="1001039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spc="400">
                <a:solidFill>
                  <a:srgbClr val="241D27"/>
                </a:solidFill>
                <a:latin typeface="Space Mono Bold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 rot="-5400000">
            <a:off x="-1152192" y="5854785"/>
            <a:ext cx="6235531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 spc="380">
                <a:solidFill>
                  <a:srgbClr val="241D27"/>
                </a:solidFill>
                <a:latin typeface="Space Mono Bold"/>
              </a:rPr>
              <a:t>QUESTIONS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33090958" cy="16778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90957" cy="16778514"/>
            </a:xfrm>
            <a:custGeom>
              <a:avLst/>
              <a:gdLst/>
              <a:ahLst/>
              <a:cxnLst/>
              <a:rect l="l" t="t" r="r" b="b"/>
              <a:pathLst>
                <a:path w="33090957" h="16778514">
                  <a:moveTo>
                    <a:pt x="0" y="0"/>
                  </a:moveTo>
                  <a:lnTo>
                    <a:pt x="0" y="16778514"/>
                  </a:lnTo>
                  <a:lnTo>
                    <a:pt x="33090957" y="16778514"/>
                  </a:lnTo>
                  <a:lnTo>
                    <a:pt x="33090957" y="0"/>
                  </a:lnTo>
                  <a:lnTo>
                    <a:pt x="0" y="0"/>
                  </a:lnTo>
                  <a:close/>
                  <a:moveTo>
                    <a:pt x="33029999" y="16717555"/>
                  </a:moveTo>
                  <a:lnTo>
                    <a:pt x="59690" y="16717555"/>
                  </a:lnTo>
                  <a:lnTo>
                    <a:pt x="59690" y="59690"/>
                  </a:lnTo>
                  <a:lnTo>
                    <a:pt x="33029999" y="59690"/>
                  </a:lnTo>
                  <a:lnTo>
                    <a:pt x="33029999" y="16717555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2082149" cy="8229600"/>
            <a:chOff x="0" y="0"/>
            <a:chExt cx="4245087" cy="167785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45087" cy="16778514"/>
            </a:xfrm>
            <a:custGeom>
              <a:avLst/>
              <a:gdLst/>
              <a:ahLst/>
              <a:cxnLst/>
              <a:rect l="l" t="t" r="r" b="b"/>
              <a:pathLst>
                <a:path w="4245087" h="16778514">
                  <a:moveTo>
                    <a:pt x="0" y="0"/>
                  </a:moveTo>
                  <a:lnTo>
                    <a:pt x="0" y="16778514"/>
                  </a:lnTo>
                  <a:lnTo>
                    <a:pt x="4245087" y="16778514"/>
                  </a:lnTo>
                  <a:lnTo>
                    <a:pt x="4245087" y="0"/>
                  </a:lnTo>
                  <a:lnTo>
                    <a:pt x="0" y="0"/>
                  </a:lnTo>
                  <a:close/>
                  <a:moveTo>
                    <a:pt x="4184127" y="16717555"/>
                  </a:moveTo>
                  <a:lnTo>
                    <a:pt x="59690" y="16717555"/>
                  </a:lnTo>
                  <a:lnTo>
                    <a:pt x="59690" y="59690"/>
                  </a:lnTo>
                  <a:lnTo>
                    <a:pt x="4184127" y="59690"/>
                  </a:lnTo>
                  <a:lnTo>
                    <a:pt x="4184127" y="16717555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1028700" y="3013292"/>
            <a:ext cx="2082149" cy="6235531"/>
          </a:xfrm>
          <a:prstGeom prst="rect">
            <a:avLst/>
          </a:prstGeom>
          <a:solidFill>
            <a:srgbClr val="241D27">
              <a:alpha val="9803"/>
            </a:srgbClr>
          </a:solidFill>
        </p:spPr>
      </p:sp>
      <p:grpSp>
        <p:nvGrpSpPr>
          <p:cNvPr id="7" name="Group 7"/>
          <p:cNvGrpSpPr/>
          <p:nvPr/>
        </p:nvGrpSpPr>
        <p:grpSpPr>
          <a:xfrm>
            <a:off x="1028700" y="1028700"/>
            <a:ext cx="2082149" cy="1994069"/>
            <a:chOff x="0" y="0"/>
            <a:chExt cx="6630486" cy="6350000"/>
          </a:xfrm>
        </p:grpSpPr>
        <p:sp>
          <p:nvSpPr>
            <p:cNvPr id="8" name="Freeform 8"/>
            <p:cNvSpPr/>
            <p:nvPr/>
          </p:nvSpPr>
          <p:spPr>
            <a:xfrm>
              <a:off x="72390" y="72390"/>
              <a:ext cx="6485706" cy="6205220"/>
            </a:xfrm>
            <a:custGeom>
              <a:avLst/>
              <a:gdLst/>
              <a:ahLst/>
              <a:cxnLst/>
              <a:rect l="l" t="t" r="r" b="b"/>
              <a:pathLst>
                <a:path w="6485706" h="6205220">
                  <a:moveTo>
                    <a:pt x="0" y="0"/>
                  </a:moveTo>
                  <a:lnTo>
                    <a:pt x="6485706" y="0"/>
                  </a:lnTo>
                  <a:lnTo>
                    <a:pt x="6485706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D7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630486" cy="6350000"/>
            </a:xfrm>
            <a:custGeom>
              <a:avLst/>
              <a:gdLst/>
              <a:ahLst/>
              <a:cxnLst/>
              <a:rect l="l" t="t" r="r" b="b"/>
              <a:pathLst>
                <a:path w="6630486" h="6350000">
                  <a:moveTo>
                    <a:pt x="6485706" y="6205220"/>
                  </a:moveTo>
                  <a:lnTo>
                    <a:pt x="6630486" y="6205220"/>
                  </a:lnTo>
                  <a:lnTo>
                    <a:pt x="6630486" y="6350000"/>
                  </a:lnTo>
                  <a:lnTo>
                    <a:pt x="6485706" y="6350000"/>
                  </a:lnTo>
                  <a:lnTo>
                    <a:pt x="6485706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485706" y="144780"/>
                  </a:moveTo>
                  <a:lnTo>
                    <a:pt x="6630486" y="144780"/>
                  </a:lnTo>
                  <a:lnTo>
                    <a:pt x="6630486" y="6205220"/>
                  </a:lnTo>
                  <a:lnTo>
                    <a:pt x="6485706" y="6205220"/>
                  </a:lnTo>
                  <a:lnTo>
                    <a:pt x="6485706" y="144780"/>
                  </a:lnTo>
                  <a:close/>
                  <a:moveTo>
                    <a:pt x="144780" y="6205220"/>
                  </a:moveTo>
                  <a:lnTo>
                    <a:pt x="6485706" y="6205220"/>
                  </a:lnTo>
                  <a:lnTo>
                    <a:pt x="6485706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485706" y="0"/>
                  </a:moveTo>
                  <a:lnTo>
                    <a:pt x="6630486" y="0"/>
                  </a:lnTo>
                  <a:lnTo>
                    <a:pt x="6630486" y="144780"/>
                  </a:lnTo>
                  <a:lnTo>
                    <a:pt x="6485706" y="144780"/>
                  </a:lnTo>
                  <a:lnTo>
                    <a:pt x="648570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485706" y="0"/>
                  </a:lnTo>
                  <a:lnTo>
                    <a:pt x="648570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9670965" y="1697075"/>
            <a:ext cx="543750" cy="237169"/>
            <a:chOff x="0" y="0"/>
            <a:chExt cx="1164674" cy="508000"/>
          </a:xfrm>
        </p:grpSpPr>
        <p:sp>
          <p:nvSpPr>
            <p:cNvPr id="11" name="Freeform 11"/>
            <p:cNvSpPr/>
            <p:nvPr/>
          </p:nvSpPr>
          <p:spPr>
            <a:xfrm>
              <a:off x="0" y="215900"/>
              <a:ext cx="868765" cy="76200"/>
            </a:xfrm>
            <a:custGeom>
              <a:avLst/>
              <a:gdLst/>
              <a:ahLst/>
              <a:cxnLst/>
              <a:rect l="l" t="t" r="r" b="b"/>
              <a:pathLst>
                <a:path w="868765" h="76200">
                  <a:moveTo>
                    <a:pt x="0" y="0"/>
                  </a:moveTo>
                  <a:lnTo>
                    <a:pt x="868765" y="0"/>
                  </a:lnTo>
                  <a:lnTo>
                    <a:pt x="868765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1ED76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790024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1ED76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258860" y="4086228"/>
            <a:ext cx="1726982" cy="237169"/>
            <a:chOff x="0" y="0"/>
            <a:chExt cx="3699073" cy="508000"/>
          </a:xfrm>
        </p:grpSpPr>
        <p:sp>
          <p:nvSpPr>
            <p:cNvPr id="14" name="Freeform 14"/>
            <p:cNvSpPr/>
            <p:nvPr/>
          </p:nvSpPr>
          <p:spPr>
            <a:xfrm>
              <a:off x="0" y="215900"/>
              <a:ext cx="3403164" cy="76200"/>
            </a:xfrm>
            <a:custGeom>
              <a:avLst/>
              <a:gdLst/>
              <a:ahLst/>
              <a:cxnLst/>
              <a:rect l="l" t="t" r="r" b="b"/>
              <a:pathLst>
                <a:path w="3403164" h="76200">
                  <a:moveTo>
                    <a:pt x="0" y="0"/>
                  </a:moveTo>
                  <a:lnTo>
                    <a:pt x="3403164" y="0"/>
                  </a:lnTo>
                  <a:lnTo>
                    <a:pt x="3403164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324423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16" name="Group 16"/>
          <p:cNvGrpSpPr/>
          <p:nvPr/>
        </p:nvGrpSpPr>
        <p:grpSpPr>
          <a:xfrm rot="5400000">
            <a:off x="4289283" y="4546854"/>
            <a:ext cx="806027" cy="237169"/>
            <a:chOff x="0" y="0"/>
            <a:chExt cx="1726454" cy="508000"/>
          </a:xfrm>
        </p:grpSpPr>
        <p:sp>
          <p:nvSpPr>
            <p:cNvPr id="17" name="Freeform 17"/>
            <p:cNvSpPr/>
            <p:nvPr/>
          </p:nvSpPr>
          <p:spPr>
            <a:xfrm>
              <a:off x="0" y="215900"/>
              <a:ext cx="1430544" cy="76200"/>
            </a:xfrm>
            <a:custGeom>
              <a:avLst/>
              <a:gdLst/>
              <a:ahLst/>
              <a:cxnLst/>
              <a:rect l="l" t="t" r="r" b="b"/>
              <a:pathLst>
                <a:path w="1430544" h="76200">
                  <a:moveTo>
                    <a:pt x="0" y="0"/>
                  </a:moveTo>
                  <a:lnTo>
                    <a:pt x="1430544" y="0"/>
                  </a:lnTo>
                  <a:lnTo>
                    <a:pt x="1430544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351804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19" name="Group 19"/>
          <p:cNvGrpSpPr/>
          <p:nvPr/>
        </p:nvGrpSpPr>
        <p:grpSpPr>
          <a:xfrm rot="5400000">
            <a:off x="3083603" y="6570920"/>
            <a:ext cx="1932767" cy="237169"/>
            <a:chOff x="0" y="0"/>
            <a:chExt cx="4139851" cy="508000"/>
          </a:xfrm>
        </p:grpSpPr>
        <p:sp>
          <p:nvSpPr>
            <p:cNvPr id="20" name="Freeform 20"/>
            <p:cNvSpPr/>
            <p:nvPr/>
          </p:nvSpPr>
          <p:spPr>
            <a:xfrm>
              <a:off x="0" y="215900"/>
              <a:ext cx="3843941" cy="76200"/>
            </a:xfrm>
            <a:custGeom>
              <a:avLst/>
              <a:gdLst/>
              <a:ahLst/>
              <a:cxnLst/>
              <a:rect l="l" t="t" r="r" b="b"/>
              <a:pathLst>
                <a:path w="3843941" h="76200">
                  <a:moveTo>
                    <a:pt x="0" y="0"/>
                  </a:moveTo>
                  <a:lnTo>
                    <a:pt x="3843941" y="0"/>
                  </a:lnTo>
                  <a:lnTo>
                    <a:pt x="384394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376520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22" name="Group 22"/>
          <p:cNvGrpSpPr/>
          <p:nvPr/>
        </p:nvGrpSpPr>
        <p:grpSpPr>
          <a:xfrm rot="5400000">
            <a:off x="5104979" y="5916144"/>
            <a:ext cx="618042" cy="237169"/>
            <a:chOff x="0" y="0"/>
            <a:chExt cx="1323803" cy="508000"/>
          </a:xfrm>
        </p:grpSpPr>
        <p:sp>
          <p:nvSpPr>
            <p:cNvPr id="23" name="Freeform 23"/>
            <p:cNvSpPr/>
            <p:nvPr/>
          </p:nvSpPr>
          <p:spPr>
            <a:xfrm>
              <a:off x="0" y="215900"/>
              <a:ext cx="1027893" cy="76200"/>
            </a:xfrm>
            <a:custGeom>
              <a:avLst/>
              <a:gdLst/>
              <a:ahLst/>
              <a:cxnLst/>
              <a:rect l="l" t="t" r="r" b="b"/>
              <a:pathLst>
                <a:path w="1027893" h="76200">
                  <a:moveTo>
                    <a:pt x="0" y="0"/>
                  </a:moveTo>
                  <a:lnTo>
                    <a:pt x="1027893" y="0"/>
                  </a:lnTo>
                  <a:lnTo>
                    <a:pt x="102789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949153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21649" y="7751724"/>
            <a:ext cx="1235760" cy="1236533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 rot="5400000">
            <a:off x="5109862" y="7184063"/>
            <a:ext cx="668701" cy="237169"/>
            <a:chOff x="0" y="0"/>
            <a:chExt cx="1432310" cy="508000"/>
          </a:xfrm>
        </p:grpSpPr>
        <p:sp>
          <p:nvSpPr>
            <p:cNvPr id="27" name="Freeform 27"/>
            <p:cNvSpPr/>
            <p:nvPr/>
          </p:nvSpPr>
          <p:spPr>
            <a:xfrm>
              <a:off x="0" y="215900"/>
              <a:ext cx="1136400" cy="76200"/>
            </a:xfrm>
            <a:custGeom>
              <a:avLst/>
              <a:gdLst/>
              <a:ahLst/>
              <a:cxnLst/>
              <a:rect l="l" t="t" r="r" b="b"/>
              <a:pathLst>
                <a:path w="1136400" h="76200">
                  <a:moveTo>
                    <a:pt x="0" y="0"/>
                  </a:moveTo>
                  <a:lnTo>
                    <a:pt x="1136400" y="0"/>
                  </a:lnTo>
                  <a:lnTo>
                    <a:pt x="113640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057660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29" name="Group 29"/>
          <p:cNvGrpSpPr/>
          <p:nvPr/>
        </p:nvGrpSpPr>
        <p:grpSpPr>
          <a:xfrm rot="5400000">
            <a:off x="6528030" y="7006096"/>
            <a:ext cx="1062413" cy="237169"/>
            <a:chOff x="0" y="0"/>
            <a:chExt cx="2275615" cy="508000"/>
          </a:xfrm>
        </p:grpSpPr>
        <p:sp>
          <p:nvSpPr>
            <p:cNvPr id="30" name="Freeform 30"/>
            <p:cNvSpPr/>
            <p:nvPr/>
          </p:nvSpPr>
          <p:spPr>
            <a:xfrm>
              <a:off x="0" y="215900"/>
              <a:ext cx="1979705" cy="76200"/>
            </a:xfrm>
            <a:custGeom>
              <a:avLst/>
              <a:gdLst/>
              <a:ahLst/>
              <a:cxnLst/>
              <a:rect l="l" t="t" r="r" b="b"/>
              <a:pathLst>
                <a:path w="1979705" h="76200">
                  <a:moveTo>
                    <a:pt x="0" y="0"/>
                  </a:moveTo>
                  <a:lnTo>
                    <a:pt x="1979705" y="0"/>
                  </a:lnTo>
                  <a:lnTo>
                    <a:pt x="1979705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1900965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4938428" y="7733617"/>
            <a:ext cx="1258891" cy="1258891"/>
            <a:chOff x="0" y="0"/>
            <a:chExt cx="1678522" cy="1678522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1678522" cy="1678522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72390" y="72390"/>
                <a:ext cx="6205220" cy="6205220"/>
              </a:xfrm>
              <a:custGeom>
                <a:avLst/>
                <a:gdLst/>
                <a:ahLst/>
                <a:cxnLst/>
                <a:rect l="l" t="t" r="r" b="b"/>
                <a:pathLst>
                  <a:path w="6205220" h="6205220">
                    <a:moveTo>
                      <a:pt x="0" y="0"/>
                    </a:moveTo>
                    <a:lnTo>
                      <a:pt x="6205220" y="0"/>
                    </a:lnTo>
                    <a:lnTo>
                      <a:pt x="6205220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6205220" y="6205220"/>
                    </a:moveTo>
                    <a:lnTo>
                      <a:pt x="6350000" y="6205220"/>
                    </a:lnTo>
                    <a:lnTo>
                      <a:pt x="6350000" y="6350000"/>
                    </a:lnTo>
                    <a:lnTo>
                      <a:pt x="6205220" y="6350000"/>
                    </a:lnTo>
                    <a:lnTo>
                      <a:pt x="6205220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6205220" y="144780"/>
                    </a:moveTo>
                    <a:lnTo>
                      <a:pt x="6350000" y="144780"/>
                    </a:lnTo>
                    <a:lnTo>
                      <a:pt x="6350000" y="6205220"/>
                    </a:lnTo>
                    <a:lnTo>
                      <a:pt x="6205220" y="6205220"/>
                    </a:lnTo>
                    <a:lnTo>
                      <a:pt x="6205220" y="144780"/>
                    </a:lnTo>
                    <a:close/>
                    <a:moveTo>
                      <a:pt x="144780" y="6205220"/>
                    </a:moveTo>
                    <a:lnTo>
                      <a:pt x="6205220" y="6205220"/>
                    </a:lnTo>
                    <a:lnTo>
                      <a:pt x="6205220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6205220" y="0"/>
                    </a:moveTo>
                    <a:lnTo>
                      <a:pt x="6350000" y="0"/>
                    </a:lnTo>
                    <a:lnTo>
                      <a:pt x="6350000" y="144780"/>
                    </a:lnTo>
                    <a:lnTo>
                      <a:pt x="6205220" y="144780"/>
                    </a:lnTo>
                    <a:lnTo>
                      <a:pt x="620522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205220" y="0"/>
                    </a:lnTo>
                    <a:lnTo>
                      <a:pt x="620522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241D27"/>
              </a:solidFill>
            </p:spPr>
          </p:sp>
        </p:grpSp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6514" y="36514"/>
              <a:ext cx="1605493" cy="1605493"/>
            </a:xfrm>
            <a:prstGeom prst="rect">
              <a:avLst/>
            </a:prstGeom>
          </p:spPr>
        </p:pic>
      </p:grpSp>
      <p:sp>
        <p:nvSpPr>
          <p:cNvPr id="37" name="TextBox 37"/>
          <p:cNvSpPr txBox="1"/>
          <p:nvPr/>
        </p:nvSpPr>
        <p:spPr>
          <a:xfrm>
            <a:off x="8611317" y="2169523"/>
            <a:ext cx="2663046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How are you doing today?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133202" y="3251134"/>
            <a:ext cx="2243946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Are you </a:t>
            </a:r>
          </a:p>
          <a:p>
            <a:pPr algn="ctr">
              <a:lnSpc>
                <a:spcPts val="260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sad or mad?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143005" y="2725309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🙁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434868" y="7733617"/>
            <a:ext cx="1259679" cy="1258891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11398872" y="4813300"/>
            <a:ext cx="2243946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Do you miss someone?</a:t>
            </a:r>
          </a:p>
        </p:txBody>
      </p:sp>
      <p:grpSp>
        <p:nvGrpSpPr>
          <p:cNvPr id="42" name="Group 42"/>
          <p:cNvGrpSpPr/>
          <p:nvPr/>
        </p:nvGrpSpPr>
        <p:grpSpPr>
          <a:xfrm rot="5400000">
            <a:off x="11924636" y="4143840"/>
            <a:ext cx="1043060" cy="237169"/>
            <a:chOff x="0" y="0"/>
            <a:chExt cx="2234160" cy="508000"/>
          </a:xfrm>
        </p:grpSpPr>
        <p:sp>
          <p:nvSpPr>
            <p:cNvPr id="43" name="Freeform 43"/>
            <p:cNvSpPr/>
            <p:nvPr/>
          </p:nvSpPr>
          <p:spPr>
            <a:xfrm>
              <a:off x="0" y="215900"/>
              <a:ext cx="1938250" cy="76200"/>
            </a:xfrm>
            <a:custGeom>
              <a:avLst/>
              <a:gdLst/>
              <a:ahLst/>
              <a:cxnLst/>
              <a:rect l="l" t="t" r="r" b="b"/>
              <a:pathLst>
                <a:path w="1938250" h="76200">
                  <a:moveTo>
                    <a:pt x="0" y="0"/>
                  </a:moveTo>
                  <a:lnTo>
                    <a:pt x="1938250" y="0"/>
                  </a:lnTo>
                  <a:lnTo>
                    <a:pt x="193825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1859510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45" name="Group 45"/>
          <p:cNvGrpSpPr/>
          <p:nvPr/>
        </p:nvGrpSpPr>
        <p:grpSpPr>
          <a:xfrm rot="5400000">
            <a:off x="14085024" y="6604321"/>
            <a:ext cx="1865964" cy="237169"/>
            <a:chOff x="0" y="0"/>
            <a:chExt cx="3996763" cy="508000"/>
          </a:xfrm>
        </p:grpSpPr>
        <p:sp>
          <p:nvSpPr>
            <p:cNvPr id="46" name="Freeform 46"/>
            <p:cNvSpPr/>
            <p:nvPr/>
          </p:nvSpPr>
          <p:spPr>
            <a:xfrm>
              <a:off x="0" y="215900"/>
              <a:ext cx="3700853" cy="76200"/>
            </a:xfrm>
            <a:custGeom>
              <a:avLst/>
              <a:gdLst/>
              <a:ahLst/>
              <a:cxnLst/>
              <a:rect l="l" t="t" r="r" b="b"/>
              <a:pathLst>
                <a:path w="3700853" h="76200">
                  <a:moveTo>
                    <a:pt x="0" y="0"/>
                  </a:moveTo>
                  <a:lnTo>
                    <a:pt x="3700853" y="0"/>
                  </a:lnTo>
                  <a:lnTo>
                    <a:pt x="370085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3622113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48" name="Group 48"/>
          <p:cNvGrpSpPr/>
          <p:nvPr/>
        </p:nvGrpSpPr>
        <p:grpSpPr>
          <a:xfrm rot="5400000">
            <a:off x="10864077" y="6426399"/>
            <a:ext cx="2184030" cy="237169"/>
            <a:chOff x="0" y="0"/>
            <a:chExt cx="4678038" cy="508000"/>
          </a:xfrm>
        </p:grpSpPr>
        <p:sp>
          <p:nvSpPr>
            <p:cNvPr id="49" name="Freeform 49"/>
            <p:cNvSpPr/>
            <p:nvPr/>
          </p:nvSpPr>
          <p:spPr>
            <a:xfrm>
              <a:off x="0" y="215900"/>
              <a:ext cx="4382128" cy="76200"/>
            </a:xfrm>
            <a:custGeom>
              <a:avLst/>
              <a:gdLst/>
              <a:ahLst/>
              <a:cxnLst/>
              <a:rect l="l" t="t" r="r" b="b"/>
              <a:pathLst>
                <a:path w="4382128" h="76200">
                  <a:moveTo>
                    <a:pt x="0" y="0"/>
                  </a:moveTo>
                  <a:lnTo>
                    <a:pt x="4382128" y="0"/>
                  </a:lnTo>
                  <a:lnTo>
                    <a:pt x="438212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4303388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215051" y="7733617"/>
            <a:ext cx="1258367" cy="1258891"/>
          </a:xfrm>
          <a:prstGeom prst="rect">
            <a:avLst/>
          </a:prstGeom>
        </p:spPr>
      </p:pic>
      <p:sp>
        <p:nvSpPr>
          <p:cNvPr id="52" name="TextBox 52"/>
          <p:cNvSpPr txBox="1"/>
          <p:nvPr/>
        </p:nvSpPr>
        <p:spPr>
          <a:xfrm>
            <a:off x="4810881" y="6263274"/>
            <a:ext cx="1443406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Are you </a:t>
            </a:r>
          </a:p>
          <a:p>
            <a:pPr algn="ctr">
              <a:lnSpc>
                <a:spcPts val="260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tired?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4035581" y="4767268"/>
            <a:ext cx="3139296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Would you rather sulk or scream into a pillow?</a:t>
            </a:r>
          </a:p>
        </p:txBody>
      </p:sp>
      <p:grpSp>
        <p:nvGrpSpPr>
          <p:cNvPr id="54" name="Group 54"/>
          <p:cNvGrpSpPr/>
          <p:nvPr/>
        </p:nvGrpSpPr>
        <p:grpSpPr>
          <a:xfrm rot="5400000">
            <a:off x="11988296" y="6436684"/>
            <a:ext cx="2201238" cy="237169"/>
            <a:chOff x="0" y="0"/>
            <a:chExt cx="4714896" cy="508000"/>
          </a:xfrm>
        </p:grpSpPr>
        <p:sp>
          <p:nvSpPr>
            <p:cNvPr id="55" name="Freeform 55"/>
            <p:cNvSpPr/>
            <p:nvPr/>
          </p:nvSpPr>
          <p:spPr>
            <a:xfrm>
              <a:off x="0" y="215900"/>
              <a:ext cx="4418986" cy="76200"/>
            </a:xfrm>
            <a:custGeom>
              <a:avLst/>
              <a:gdLst/>
              <a:ahLst/>
              <a:cxnLst/>
              <a:rect l="l" t="t" r="r" b="b"/>
              <a:pathLst>
                <a:path w="4418986" h="76200">
                  <a:moveTo>
                    <a:pt x="0" y="0"/>
                  </a:moveTo>
                  <a:lnTo>
                    <a:pt x="4418986" y="0"/>
                  </a:lnTo>
                  <a:lnTo>
                    <a:pt x="4418986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4340246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pic>
        <p:nvPicPr>
          <p:cNvPr id="57" name="Picture 5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864643" y="7751724"/>
            <a:ext cx="1240785" cy="1240785"/>
          </a:xfrm>
          <a:prstGeom prst="rect">
            <a:avLst/>
          </a:prstGeom>
        </p:spPr>
      </p:pic>
      <p:grpSp>
        <p:nvGrpSpPr>
          <p:cNvPr id="58" name="Group 58"/>
          <p:cNvGrpSpPr/>
          <p:nvPr/>
        </p:nvGrpSpPr>
        <p:grpSpPr>
          <a:xfrm>
            <a:off x="4257082" y="2307158"/>
            <a:ext cx="4514605" cy="963026"/>
            <a:chOff x="0" y="0"/>
            <a:chExt cx="6019473" cy="1284034"/>
          </a:xfrm>
        </p:grpSpPr>
        <p:grpSp>
          <p:nvGrpSpPr>
            <p:cNvPr id="59" name="Group 59"/>
            <p:cNvGrpSpPr/>
            <p:nvPr/>
          </p:nvGrpSpPr>
          <p:grpSpPr>
            <a:xfrm rot="5400000">
              <a:off x="44347" y="587278"/>
              <a:ext cx="1077288" cy="316226"/>
              <a:chOff x="0" y="0"/>
              <a:chExt cx="1730606" cy="5080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215900"/>
                <a:ext cx="1434696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434696" h="76200">
                    <a:moveTo>
                      <a:pt x="0" y="0"/>
                    </a:moveTo>
                    <a:lnTo>
                      <a:pt x="1434696" y="0"/>
                    </a:lnTo>
                    <a:lnTo>
                      <a:pt x="1434696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1" name="Freeform 61"/>
              <p:cNvSpPr/>
              <p:nvPr/>
            </p:nvSpPr>
            <p:spPr>
              <a:xfrm>
                <a:off x="1355956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sp>
          <p:nvSpPr>
            <p:cNvPr id="62" name="TextBox 62"/>
            <p:cNvSpPr txBox="1"/>
            <p:nvPr/>
          </p:nvSpPr>
          <p:spPr>
            <a:xfrm>
              <a:off x="0" y="404951"/>
              <a:ext cx="533529" cy="496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8"/>
                </a:lnSpc>
              </a:pPr>
              <a:r>
                <a:rPr lang="en-US" sz="2300" spc="69">
                  <a:solidFill>
                    <a:srgbClr val="241D27"/>
                  </a:solidFill>
                  <a:ea typeface="Space Mono"/>
                </a:rPr>
                <a:t>🙂</a:t>
              </a:r>
            </a:p>
          </p:txBody>
        </p:sp>
        <p:grpSp>
          <p:nvGrpSpPr>
            <p:cNvPr id="63" name="Group 63"/>
            <p:cNvGrpSpPr/>
            <p:nvPr/>
          </p:nvGrpSpPr>
          <p:grpSpPr>
            <a:xfrm>
              <a:off x="533529" y="0"/>
              <a:ext cx="5485944" cy="413493"/>
              <a:chOff x="0" y="0"/>
              <a:chExt cx="7582269" cy="5715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255270"/>
                <a:ext cx="7582269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7582269" h="69850">
                    <a:moveTo>
                      <a:pt x="7291439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7582269" y="69850"/>
                    </a:lnTo>
                    <a:lnTo>
                      <a:pt x="7582269" y="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</p:grpSp>
      <p:grpSp>
        <p:nvGrpSpPr>
          <p:cNvPr id="65" name="Group 65"/>
          <p:cNvGrpSpPr/>
          <p:nvPr/>
        </p:nvGrpSpPr>
        <p:grpSpPr>
          <a:xfrm>
            <a:off x="11022133" y="2345971"/>
            <a:ext cx="4114458" cy="310120"/>
            <a:chOff x="0" y="0"/>
            <a:chExt cx="7582269" cy="571500"/>
          </a:xfrm>
        </p:grpSpPr>
        <p:sp>
          <p:nvSpPr>
            <p:cNvPr id="66" name="Freeform 66"/>
            <p:cNvSpPr/>
            <p:nvPr/>
          </p:nvSpPr>
          <p:spPr>
            <a:xfrm>
              <a:off x="0" y="255270"/>
              <a:ext cx="7582269" cy="69850"/>
            </a:xfrm>
            <a:custGeom>
              <a:avLst/>
              <a:gdLst/>
              <a:ahLst/>
              <a:cxnLst/>
              <a:rect l="l" t="t" r="r" b="b"/>
              <a:pathLst>
                <a:path w="7582269" h="69850">
                  <a:moveTo>
                    <a:pt x="729143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582269" y="69850"/>
                  </a:lnTo>
                  <a:lnTo>
                    <a:pt x="7582269" y="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67" name="Group 67"/>
          <p:cNvGrpSpPr/>
          <p:nvPr/>
        </p:nvGrpSpPr>
        <p:grpSpPr>
          <a:xfrm rot="5400000">
            <a:off x="14732608" y="2786429"/>
            <a:ext cx="807966" cy="237169"/>
            <a:chOff x="0" y="0"/>
            <a:chExt cx="1730606" cy="508000"/>
          </a:xfrm>
        </p:grpSpPr>
        <p:sp>
          <p:nvSpPr>
            <p:cNvPr id="68" name="Freeform 68"/>
            <p:cNvSpPr/>
            <p:nvPr/>
          </p:nvSpPr>
          <p:spPr>
            <a:xfrm>
              <a:off x="0" y="215900"/>
              <a:ext cx="1434696" cy="76200"/>
            </a:xfrm>
            <a:custGeom>
              <a:avLst/>
              <a:gdLst/>
              <a:ahLst/>
              <a:cxnLst/>
              <a:rect l="l" t="t" r="r" b="b"/>
              <a:pathLst>
                <a:path w="1434696" h="76200">
                  <a:moveTo>
                    <a:pt x="0" y="0"/>
                  </a:moveTo>
                  <a:lnTo>
                    <a:pt x="1434696" y="0"/>
                  </a:lnTo>
                  <a:lnTo>
                    <a:pt x="1434696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69" name="Freeform 69"/>
            <p:cNvSpPr/>
            <p:nvPr/>
          </p:nvSpPr>
          <p:spPr>
            <a:xfrm>
              <a:off x="1355956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70" name="Group 70"/>
          <p:cNvGrpSpPr/>
          <p:nvPr/>
        </p:nvGrpSpPr>
        <p:grpSpPr>
          <a:xfrm>
            <a:off x="6144470" y="6438414"/>
            <a:ext cx="914767" cy="310120"/>
            <a:chOff x="0" y="0"/>
            <a:chExt cx="1685765" cy="571500"/>
          </a:xfrm>
        </p:grpSpPr>
        <p:sp>
          <p:nvSpPr>
            <p:cNvPr id="71" name="Freeform 71"/>
            <p:cNvSpPr/>
            <p:nvPr/>
          </p:nvSpPr>
          <p:spPr>
            <a:xfrm>
              <a:off x="0" y="255270"/>
              <a:ext cx="1685765" cy="69850"/>
            </a:xfrm>
            <a:custGeom>
              <a:avLst/>
              <a:gdLst/>
              <a:ahLst/>
              <a:cxnLst/>
              <a:rect l="l" t="t" r="r" b="b"/>
              <a:pathLst>
                <a:path w="1685765" h="69850">
                  <a:moveTo>
                    <a:pt x="139493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685765" y="69850"/>
                  </a:lnTo>
                  <a:lnTo>
                    <a:pt x="1685765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2446166" y="3613364"/>
            <a:ext cx="1771546" cy="310120"/>
            <a:chOff x="0" y="0"/>
            <a:chExt cx="3264668" cy="571500"/>
          </a:xfrm>
        </p:grpSpPr>
        <p:sp>
          <p:nvSpPr>
            <p:cNvPr id="73" name="Freeform 73"/>
            <p:cNvSpPr/>
            <p:nvPr/>
          </p:nvSpPr>
          <p:spPr>
            <a:xfrm>
              <a:off x="0" y="255270"/>
              <a:ext cx="3264668" cy="69850"/>
            </a:xfrm>
            <a:custGeom>
              <a:avLst/>
              <a:gdLst/>
              <a:ahLst/>
              <a:cxnLst/>
              <a:rect l="l" t="t" r="r" b="b"/>
              <a:pathLst>
                <a:path w="3264668" h="69850">
                  <a:moveTo>
                    <a:pt x="297383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264668" y="69850"/>
                  </a:lnTo>
                  <a:lnTo>
                    <a:pt x="3264668" y="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74" name="Group 74"/>
          <p:cNvGrpSpPr/>
          <p:nvPr/>
        </p:nvGrpSpPr>
        <p:grpSpPr>
          <a:xfrm rot="5400000">
            <a:off x="15317130" y="4236316"/>
            <a:ext cx="862835" cy="237169"/>
            <a:chOff x="0" y="0"/>
            <a:chExt cx="1848131" cy="508000"/>
          </a:xfrm>
        </p:grpSpPr>
        <p:sp>
          <p:nvSpPr>
            <p:cNvPr id="75" name="Freeform 75"/>
            <p:cNvSpPr/>
            <p:nvPr/>
          </p:nvSpPr>
          <p:spPr>
            <a:xfrm>
              <a:off x="0" y="215900"/>
              <a:ext cx="1552221" cy="76200"/>
            </a:xfrm>
            <a:custGeom>
              <a:avLst/>
              <a:gdLst/>
              <a:ahLst/>
              <a:cxnLst/>
              <a:rect l="l" t="t" r="r" b="b"/>
              <a:pathLst>
                <a:path w="1552221" h="76200">
                  <a:moveTo>
                    <a:pt x="0" y="0"/>
                  </a:moveTo>
                  <a:lnTo>
                    <a:pt x="1552221" y="0"/>
                  </a:lnTo>
                  <a:lnTo>
                    <a:pt x="155222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76" name="Freeform 76"/>
            <p:cNvSpPr/>
            <p:nvPr/>
          </p:nvSpPr>
          <p:spPr>
            <a:xfrm>
              <a:off x="147348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77" name="Group 77"/>
          <p:cNvGrpSpPr/>
          <p:nvPr/>
        </p:nvGrpSpPr>
        <p:grpSpPr>
          <a:xfrm rot="5400000">
            <a:off x="15444167" y="6604321"/>
            <a:ext cx="1865964" cy="237169"/>
            <a:chOff x="0" y="0"/>
            <a:chExt cx="3996763" cy="508000"/>
          </a:xfrm>
        </p:grpSpPr>
        <p:sp>
          <p:nvSpPr>
            <p:cNvPr id="78" name="Freeform 78"/>
            <p:cNvSpPr/>
            <p:nvPr/>
          </p:nvSpPr>
          <p:spPr>
            <a:xfrm>
              <a:off x="0" y="215900"/>
              <a:ext cx="3700853" cy="76200"/>
            </a:xfrm>
            <a:custGeom>
              <a:avLst/>
              <a:gdLst/>
              <a:ahLst/>
              <a:cxnLst/>
              <a:rect l="l" t="t" r="r" b="b"/>
              <a:pathLst>
                <a:path w="3700853" h="76200">
                  <a:moveTo>
                    <a:pt x="0" y="0"/>
                  </a:moveTo>
                  <a:lnTo>
                    <a:pt x="3700853" y="0"/>
                  </a:lnTo>
                  <a:lnTo>
                    <a:pt x="370085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79" name="Freeform 79"/>
            <p:cNvSpPr/>
            <p:nvPr/>
          </p:nvSpPr>
          <p:spPr>
            <a:xfrm>
              <a:off x="3622113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pic>
        <p:nvPicPr>
          <p:cNvPr id="80" name="Picture 8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327963" y="7751724"/>
            <a:ext cx="1236533" cy="1236533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739468" y="7739518"/>
            <a:ext cx="1252990" cy="1252990"/>
          </a:xfrm>
          <a:prstGeom prst="rect">
            <a:avLst/>
          </a:prstGeom>
        </p:spPr>
      </p:pic>
      <p:grpSp>
        <p:nvGrpSpPr>
          <p:cNvPr id="82" name="Group 82"/>
          <p:cNvGrpSpPr/>
          <p:nvPr/>
        </p:nvGrpSpPr>
        <p:grpSpPr>
          <a:xfrm rot="5400000">
            <a:off x="7143591" y="6107279"/>
            <a:ext cx="2935450" cy="237169"/>
            <a:chOff x="0" y="0"/>
            <a:chExt cx="6287528" cy="508000"/>
          </a:xfrm>
        </p:grpSpPr>
        <p:sp>
          <p:nvSpPr>
            <p:cNvPr id="83" name="Freeform 83"/>
            <p:cNvSpPr/>
            <p:nvPr/>
          </p:nvSpPr>
          <p:spPr>
            <a:xfrm>
              <a:off x="0" y="215900"/>
              <a:ext cx="5991618" cy="76200"/>
            </a:xfrm>
            <a:custGeom>
              <a:avLst/>
              <a:gdLst/>
              <a:ahLst/>
              <a:cxnLst/>
              <a:rect l="l" t="t" r="r" b="b"/>
              <a:pathLst>
                <a:path w="5991618" h="76200">
                  <a:moveTo>
                    <a:pt x="0" y="0"/>
                  </a:moveTo>
                  <a:lnTo>
                    <a:pt x="5991618" y="0"/>
                  </a:lnTo>
                  <a:lnTo>
                    <a:pt x="599161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4" name="Freeform 84"/>
            <p:cNvSpPr/>
            <p:nvPr/>
          </p:nvSpPr>
          <p:spPr>
            <a:xfrm>
              <a:off x="5912878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85" name="Group 85"/>
          <p:cNvGrpSpPr/>
          <p:nvPr/>
        </p:nvGrpSpPr>
        <p:grpSpPr>
          <a:xfrm rot="5400000">
            <a:off x="8356530" y="6107279"/>
            <a:ext cx="2935450" cy="237169"/>
            <a:chOff x="0" y="0"/>
            <a:chExt cx="6287528" cy="508000"/>
          </a:xfrm>
        </p:grpSpPr>
        <p:sp>
          <p:nvSpPr>
            <p:cNvPr id="86" name="Freeform 86"/>
            <p:cNvSpPr/>
            <p:nvPr/>
          </p:nvSpPr>
          <p:spPr>
            <a:xfrm>
              <a:off x="0" y="215900"/>
              <a:ext cx="5991618" cy="76200"/>
            </a:xfrm>
            <a:custGeom>
              <a:avLst/>
              <a:gdLst/>
              <a:ahLst/>
              <a:cxnLst/>
              <a:rect l="l" t="t" r="r" b="b"/>
              <a:pathLst>
                <a:path w="5991618" h="76200">
                  <a:moveTo>
                    <a:pt x="0" y="0"/>
                  </a:moveTo>
                  <a:lnTo>
                    <a:pt x="5991618" y="0"/>
                  </a:lnTo>
                  <a:lnTo>
                    <a:pt x="599161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7" name="Freeform 87"/>
            <p:cNvSpPr/>
            <p:nvPr/>
          </p:nvSpPr>
          <p:spPr>
            <a:xfrm>
              <a:off x="5912878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pic>
        <p:nvPicPr>
          <p:cNvPr id="88" name="Picture 8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85109" y="7733617"/>
            <a:ext cx="1258891" cy="1258891"/>
          </a:xfrm>
          <a:prstGeom prst="rect">
            <a:avLst/>
          </a:prstGeom>
        </p:spPr>
      </p:pic>
      <p:pic>
        <p:nvPicPr>
          <p:cNvPr id="89" name="Picture 8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9322447" y="7751724"/>
            <a:ext cx="1240785" cy="1240785"/>
          </a:xfrm>
          <a:prstGeom prst="rect">
            <a:avLst/>
          </a:prstGeom>
        </p:spPr>
      </p:pic>
      <p:grpSp>
        <p:nvGrpSpPr>
          <p:cNvPr id="90" name="Group 90"/>
          <p:cNvGrpSpPr/>
          <p:nvPr/>
        </p:nvGrpSpPr>
        <p:grpSpPr>
          <a:xfrm>
            <a:off x="3892003" y="4301968"/>
            <a:ext cx="800294" cy="532701"/>
            <a:chOff x="0" y="0"/>
            <a:chExt cx="1067059" cy="710269"/>
          </a:xfrm>
        </p:grpSpPr>
        <p:sp>
          <p:nvSpPr>
            <p:cNvPr id="91" name="TextBox 91"/>
            <p:cNvSpPr txBox="1"/>
            <p:nvPr/>
          </p:nvSpPr>
          <p:spPr>
            <a:xfrm>
              <a:off x="0" y="-19050"/>
              <a:ext cx="1067059" cy="275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68"/>
                </a:lnSpc>
              </a:pPr>
              <a:r>
                <a:rPr lang="en-US" sz="1300" spc="38">
                  <a:solidFill>
                    <a:srgbClr val="241D27"/>
                  </a:solidFill>
                  <a:latin typeface="Space Mono"/>
                </a:rPr>
                <a:t>relax</a:t>
              </a:r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266765" y="278680"/>
              <a:ext cx="533529" cy="431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20"/>
                </a:lnSpc>
              </a:pPr>
              <a:r>
                <a:rPr lang="en-US" sz="2000" spc="60">
                  <a:solidFill>
                    <a:srgbClr val="241D27"/>
                  </a:solidFill>
                  <a:ea typeface="Space Mono"/>
                </a:rPr>
                <a:t>☺️</a:t>
              </a:r>
            </a:p>
          </p:txBody>
        </p:sp>
      </p:grpSp>
      <p:sp>
        <p:nvSpPr>
          <p:cNvPr id="93" name="TextBox 93"/>
          <p:cNvSpPr txBox="1"/>
          <p:nvPr/>
        </p:nvSpPr>
        <p:spPr>
          <a:xfrm>
            <a:off x="3649839" y="5703893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👍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5414000" y="5703893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👎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7985842" y="1124050"/>
            <a:ext cx="3913996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Hi! What's your name?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569255" y="1736371"/>
            <a:ext cx="1001039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spc="400">
                <a:solidFill>
                  <a:srgbClr val="241D27"/>
                </a:solidFill>
                <a:latin typeface="Space Mono Bold"/>
              </a:rPr>
              <a:t>04</a:t>
            </a:r>
          </a:p>
        </p:txBody>
      </p:sp>
      <p:sp>
        <p:nvSpPr>
          <p:cNvPr id="97" name="TextBox 97"/>
          <p:cNvSpPr txBox="1"/>
          <p:nvPr/>
        </p:nvSpPr>
        <p:spPr>
          <a:xfrm rot="-5400000">
            <a:off x="-243024" y="5483945"/>
            <a:ext cx="4549397" cy="131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spc="227">
                <a:solidFill>
                  <a:srgbClr val="241D27"/>
                </a:solidFill>
                <a:latin typeface="Space Mono Bold"/>
              </a:rPr>
              <a:t>Finite State Machine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3240124" y="3251134"/>
            <a:ext cx="2904346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Do you want to relax or do you want to dance?</a:t>
            </a:r>
          </a:p>
        </p:txBody>
      </p:sp>
      <p:grpSp>
        <p:nvGrpSpPr>
          <p:cNvPr id="99" name="Group 99"/>
          <p:cNvGrpSpPr/>
          <p:nvPr/>
        </p:nvGrpSpPr>
        <p:grpSpPr>
          <a:xfrm>
            <a:off x="6722204" y="3618377"/>
            <a:ext cx="800294" cy="515683"/>
            <a:chOff x="0" y="0"/>
            <a:chExt cx="1067059" cy="687578"/>
          </a:xfrm>
        </p:grpSpPr>
        <p:sp>
          <p:nvSpPr>
            <p:cNvPr id="100" name="TextBox 100"/>
            <p:cNvSpPr txBox="1"/>
            <p:nvPr/>
          </p:nvSpPr>
          <p:spPr>
            <a:xfrm>
              <a:off x="0" y="411649"/>
              <a:ext cx="1067059" cy="275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68"/>
                </a:lnSpc>
              </a:pPr>
              <a:r>
                <a:rPr lang="en-US" sz="1300" spc="38">
                  <a:solidFill>
                    <a:srgbClr val="241D27"/>
                  </a:solidFill>
                  <a:latin typeface="Space Mono"/>
                </a:rPr>
                <a:t>dance</a:t>
              </a:r>
            </a:p>
          </p:txBody>
        </p:sp>
        <p:sp>
          <p:nvSpPr>
            <p:cNvPr id="101" name="TextBox 101"/>
            <p:cNvSpPr txBox="1"/>
            <p:nvPr/>
          </p:nvSpPr>
          <p:spPr>
            <a:xfrm>
              <a:off x="105452" y="-28575"/>
              <a:ext cx="856154" cy="431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20"/>
                </a:lnSpc>
              </a:pPr>
              <a:r>
                <a:rPr lang="en-US" sz="2000" spc="60">
                  <a:solidFill>
                    <a:srgbClr val="241D27"/>
                  </a:solidFill>
                  <a:ea typeface="Space Mono"/>
                </a:rPr>
                <a:t>🕺💃</a:t>
              </a:r>
            </a:p>
          </p:txBody>
        </p:sp>
      </p:grpSp>
      <p:sp>
        <p:nvSpPr>
          <p:cNvPr id="102" name="TextBox 102"/>
          <p:cNvSpPr txBox="1"/>
          <p:nvPr/>
        </p:nvSpPr>
        <p:spPr>
          <a:xfrm>
            <a:off x="3421649" y="5049402"/>
            <a:ext cx="2541295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Are you the nostalgic type?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7064707" y="7096106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👍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5444213" y="7096106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👎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8137093" y="3712688"/>
            <a:ext cx="2243946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In the kitchen or at the club?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11764457" y="4056888"/>
            <a:ext cx="800294" cy="21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8"/>
              </a:lnSpc>
            </a:pPr>
            <a:r>
              <a:rPr lang="en-US" sz="1300" spc="38">
                <a:solidFill>
                  <a:srgbClr val="241D27"/>
                </a:solidFill>
                <a:latin typeface="Space Mono"/>
              </a:rPr>
              <a:t>sad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11964530" y="4240022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😿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11564383" y="6392071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👍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13131866" y="6409839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👎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14617859" y="6436559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🗣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16389296" y="6436559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🥺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14217712" y="6277674"/>
            <a:ext cx="800294" cy="21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8"/>
              </a:lnSpc>
            </a:pPr>
            <a:r>
              <a:rPr lang="en-US" sz="1300" spc="38">
                <a:solidFill>
                  <a:srgbClr val="241D27"/>
                </a:solidFill>
                <a:latin typeface="Space Mono"/>
              </a:rPr>
              <a:t>scream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16264978" y="6277674"/>
            <a:ext cx="800294" cy="21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8"/>
              </a:lnSpc>
            </a:pPr>
            <a:r>
              <a:rPr lang="en-US" sz="1300" spc="38">
                <a:solidFill>
                  <a:srgbClr val="241D27"/>
                </a:solidFill>
                <a:latin typeface="Space Mono"/>
              </a:rPr>
              <a:t>sulk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15629963" y="4018681"/>
            <a:ext cx="800294" cy="21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8"/>
              </a:lnSpc>
            </a:pPr>
            <a:r>
              <a:rPr lang="en-US" sz="1300" spc="38">
                <a:solidFill>
                  <a:srgbClr val="241D27"/>
                </a:solidFill>
                <a:latin typeface="Space Mono"/>
              </a:rPr>
              <a:t>mad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5830036" y="4233850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😡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7736946" y="5919349"/>
            <a:ext cx="800294" cy="21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8"/>
              </a:lnSpc>
            </a:pPr>
            <a:r>
              <a:rPr lang="en-US" sz="1300" spc="38">
                <a:solidFill>
                  <a:srgbClr val="241D27"/>
                </a:solidFill>
                <a:latin typeface="Space Mono"/>
              </a:rPr>
              <a:t>kitchen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9742766" y="5928826"/>
            <a:ext cx="800294" cy="21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8"/>
              </a:lnSpc>
            </a:pPr>
            <a:r>
              <a:rPr lang="en-US" sz="1300" spc="38">
                <a:solidFill>
                  <a:srgbClr val="241D27"/>
                </a:solidFill>
                <a:latin typeface="Space Mono"/>
              </a:rPr>
              <a:t>club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8211170" y="5617041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🧑‍🍳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9861351" y="5617041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🍻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044049" y="2999831"/>
            <a:ext cx="15215251" cy="6235531"/>
          </a:xfrm>
          <a:prstGeom prst="rect">
            <a:avLst/>
          </a:prstGeom>
          <a:solidFill>
            <a:srgbClr val="241D27">
              <a:alpha val="9803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1005762"/>
            <a:ext cx="16230600" cy="8229600"/>
            <a:chOff x="0" y="0"/>
            <a:chExt cx="33090958" cy="167785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90957" cy="16778514"/>
            </a:xfrm>
            <a:custGeom>
              <a:avLst/>
              <a:gdLst/>
              <a:ahLst/>
              <a:cxnLst/>
              <a:rect l="l" t="t" r="r" b="b"/>
              <a:pathLst>
                <a:path w="33090957" h="16778514">
                  <a:moveTo>
                    <a:pt x="0" y="0"/>
                  </a:moveTo>
                  <a:lnTo>
                    <a:pt x="0" y="16778514"/>
                  </a:lnTo>
                  <a:lnTo>
                    <a:pt x="33090957" y="16778514"/>
                  </a:lnTo>
                  <a:lnTo>
                    <a:pt x="33090957" y="0"/>
                  </a:lnTo>
                  <a:lnTo>
                    <a:pt x="0" y="0"/>
                  </a:lnTo>
                  <a:close/>
                  <a:moveTo>
                    <a:pt x="33029999" y="16717555"/>
                  </a:moveTo>
                  <a:lnTo>
                    <a:pt x="59690" y="16717555"/>
                  </a:lnTo>
                  <a:lnTo>
                    <a:pt x="59690" y="59690"/>
                  </a:lnTo>
                  <a:lnTo>
                    <a:pt x="33029999" y="59690"/>
                  </a:lnTo>
                  <a:lnTo>
                    <a:pt x="33029999" y="16717555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044049" y="2976894"/>
            <a:ext cx="15215251" cy="6281406"/>
            <a:chOff x="0" y="0"/>
            <a:chExt cx="31020864" cy="128065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020863" cy="12806535"/>
            </a:xfrm>
            <a:custGeom>
              <a:avLst/>
              <a:gdLst/>
              <a:ahLst/>
              <a:cxnLst/>
              <a:rect l="l" t="t" r="r" b="b"/>
              <a:pathLst>
                <a:path w="31020863" h="12806535">
                  <a:moveTo>
                    <a:pt x="0" y="0"/>
                  </a:moveTo>
                  <a:lnTo>
                    <a:pt x="0" y="12806535"/>
                  </a:lnTo>
                  <a:lnTo>
                    <a:pt x="31020863" y="12806535"/>
                  </a:lnTo>
                  <a:lnTo>
                    <a:pt x="31020863" y="0"/>
                  </a:lnTo>
                  <a:lnTo>
                    <a:pt x="0" y="0"/>
                  </a:lnTo>
                  <a:close/>
                  <a:moveTo>
                    <a:pt x="30959902" y="12745576"/>
                  </a:moveTo>
                  <a:lnTo>
                    <a:pt x="59690" y="12745576"/>
                  </a:lnTo>
                  <a:lnTo>
                    <a:pt x="59690" y="59690"/>
                  </a:lnTo>
                  <a:lnTo>
                    <a:pt x="30959902" y="59690"/>
                  </a:lnTo>
                  <a:lnTo>
                    <a:pt x="30959902" y="12745576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5177151" y="1028700"/>
            <a:ext cx="2082149" cy="1994069"/>
            <a:chOff x="0" y="0"/>
            <a:chExt cx="6630486" cy="6350000"/>
          </a:xfrm>
        </p:grpSpPr>
        <p:sp>
          <p:nvSpPr>
            <p:cNvPr id="8" name="Freeform 8"/>
            <p:cNvSpPr/>
            <p:nvPr/>
          </p:nvSpPr>
          <p:spPr>
            <a:xfrm>
              <a:off x="72390" y="72390"/>
              <a:ext cx="6485706" cy="6205220"/>
            </a:xfrm>
            <a:custGeom>
              <a:avLst/>
              <a:gdLst/>
              <a:ahLst/>
              <a:cxnLst/>
              <a:rect l="l" t="t" r="r" b="b"/>
              <a:pathLst>
                <a:path w="6485706" h="6205220">
                  <a:moveTo>
                    <a:pt x="0" y="0"/>
                  </a:moveTo>
                  <a:lnTo>
                    <a:pt x="6485706" y="0"/>
                  </a:lnTo>
                  <a:lnTo>
                    <a:pt x="6485706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D7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630486" cy="6350000"/>
            </a:xfrm>
            <a:custGeom>
              <a:avLst/>
              <a:gdLst/>
              <a:ahLst/>
              <a:cxnLst/>
              <a:rect l="l" t="t" r="r" b="b"/>
              <a:pathLst>
                <a:path w="6630486" h="6350000">
                  <a:moveTo>
                    <a:pt x="6485706" y="6205220"/>
                  </a:moveTo>
                  <a:lnTo>
                    <a:pt x="6630486" y="6205220"/>
                  </a:lnTo>
                  <a:lnTo>
                    <a:pt x="6630486" y="6350000"/>
                  </a:lnTo>
                  <a:lnTo>
                    <a:pt x="6485706" y="6350000"/>
                  </a:lnTo>
                  <a:lnTo>
                    <a:pt x="6485706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485706" y="144780"/>
                  </a:moveTo>
                  <a:lnTo>
                    <a:pt x="6630486" y="144780"/>
                  </a:lnTo>
                  <a:lnTo>
                    <a:pt x="6630486" y="6205220"/>
                  </a:lnTo>
                  <a:lnTo>
                    <a:pt x="6485706" y="6205220"/>
                  </a:lnTo>
                  <a:lnTo>
                    <a:pt x="6485706" y="144780"/>
                  </a:lnTo>
                  <a:close/>
                  <a:moveTo>
                    <a:pt x="144780" y="6205220"/>
                  </a:moveTo>
                  <a:lnTo>
                    <a:pt x="6485706" y="6205220"/>
                  </a:lnTo>
                  <a:lnTo>
                    <a:pt x="6485706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485706" y="0"/>
                  </a:moveTo>
                  <a:lnTo>
                    <a:pt x="6630486" y="0"/>
                  </a:lnTo>
                  <a:lnTo>
                    <a:pt x="6630486" y="144780"/>
                  </a:lnTo>
                  <a:lnTo>
                    <a:pt x="6485706" y="144780"/>
                  </a:lnTo>
                  <a:lnTo>
                    <a:pt x="648570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485706" y="0"/>
                  </a:lnTo>
                  <a:lnTo>
                    <a:pt x="648570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1028700"/>
            <a:ext cx="16230600" cy="1948194"/>
            <a:chOff x="0" y="0"/>
            <a:chExt cx="33090958" cy="39719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3090957" cy="3971978"/>
            </a:xfrm>
            <a:custGeom>
              <a:avLst/>
              <a:gdLst/>
              <a:ahLst/>
              <a:cxnLst/>
              <a:rect l="l" t="t" r="r" b="b"/>
              <a:pathLst>
                <a:path w="33090957" h="3971978">
                  <a:moveTo>
                    <a:pt x="0" y="0"/>
                  </a:moveTo>
                  <a:lnTo>
                    <a:pt x="0" y="3971978"/>
                  </a:lnTo>
                  <a:lnTo>
                    <a:pt x="33090957" y="3971978"/>
                  </a:lnTo>
                  <a:lnTo>
                    <a:pt x="33090957" y="0"/>
                  </a:lnTo>
                  <a:lnTo>
                    <a:pt x="0" y="0"/>
                  </a:lnTo>
                  <a:close/>
                  <a:moveTo>
                    <a:pt x="33029999" y="3911019"/>
                  </a:moveTo>
                  <a:lnTo>
                    <a:pt x="59690" y="3911019"/>
                  </a:lnTo>
                  <a:lnTo>
                    <a:pt x="59690" y="59690"/>
                  </a:lnTo>
                  <a:lnTo>
                    <a:pt x="33029999" y="59690"/>
                  </a:lnTo>
                  <a:lnTo>
                    <a:pt x="33029999" y="3911019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847850" y="1431297"/>
            <a:ext cx="10877017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225">
                <a:solidFill>
                  <a:srgbClr val="241D27"/>
                </a:solidFill>
                <a:latin typeface="Space Mono Bold"/>
              </a:rPr>
              <a:t>Technicalities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717706" y="1716172"/>
            <a:ext cx="1001039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spc="400">
                <a:solidFill>
                  <a:srgbClr val="000000"/>
                </a:solidFill>
                <a:latin typeface="Space Mono Bold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44049" y="3086022"/>
            <a:ext cx="15158889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 spc="28">
                <a:solidFill>
                  <a:srgbClr val="241D27"/>
                </a:solidFill>
                <a:latin typeface="Space Mono"/>
              </a:rPr>
              <a:t>- based on RASA book a meeting assignment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82199" y="4517630"/>
            <a:ext cx="10935489" cy="421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 spc="28">
                <a:solidFill>
                  <a:srgbClr val="C39FE8"/>
                </a:solidFill>
                <a:latin typeface="Space Mono Bold"/>
              </a:rPr>
              <a:t>pipeline</a:t>
            </a:r>
            <a:r>
              <a:rPr lang="en-US" sz="2800" spc="28">
                <a:solidFill>
                  <a:srgbClr val="9B52BB"/>
                </a:solidFill>
                <a:latin typeface="Space Mono Bold"/>
              </a:rPr>
              <a:t>:</a:t>
            </a:r>
            <a:r>
              <a:rPr lang="en-US" sz="2800" spc="28">
                <a:solidFill>
                  <a:srgbClr val="241D27"/>
                </a:solidFill>
                <a:latin typeface="Space Mono Bold"/>
              </a:rPr>
              <a:t> </a:t>
            </a:r>
            <a:r>
              <a:rPr lang="en-US" sz="2800" spc="28">
                <a:solidFill>
                  <a:srgbClr val="241D27"/>
                </a:solidFill>
                <a:latin typeface="Space Mono"/>
              </a:rPr>
              <a:t>supervised_embeddings</a:t>
            </a:r>
          </a:p>
          <a:p>
            <a:pPr>
              <a:lnSpc>
                <a:spcPts val="4200"/>
              </a:lnSpc>
            </a:pPr>
            <a:r>
              <a:rPr lang="en-US" sz="2800" spc="28">
                <a:solidFill>
                  <a:srgbClr val="C39FE8"/>
                </a:solidFill>
                <a:latin typeface="Space Mono Bold"/>
              </a:rPr>
              <a:t>policies</a:t>
            </a:r>
            <a:r>
              <a:rPr lang="en-US" sz="2800" spc="28">
                <a:solidFill>
                  <a:srgbClr val="9B52BB"/>
                </a:solidFill>
                <a:latin typeface="Space Mono Bold"/>
              </a:rPr>
              <a:t>:</a:t>
            </a:r>
            <a:r>
              <a:rPr lang="en-US" sz="2800" spc="28">
                <a:solidFill>
                  <a:srgbClr val="241D27"/>
                </a:solidFill>
                <a:latin typeface="Space Mono"/>
              </a:rPr>
              <a:t> </a:t>
            </a:r>
          </a:p>
          <a:p>
            <a:pPr>
              <a:lnSpc>
                <a:spcPts val="4200"/>
              </a:lnSpc>
            </a:pPr>
            <a:r>
              <a:rPr lang="en-US" sz="2800" spc="28">
                <a:solidFill>
                  <a:srgbClr val="241D27"/>
                </a:solidFill>
                <a:latin typeface="Space Mono"/>
              </a:rPr>
              <a:t> </a:t>
            </a:r>
            <a:r>
              <a:rPr lang="en-US" sz="2800" spc="28">
                <a:solidFill>
                  <a:srgbClr val="9B52BB"/>
                </a:solidFill>
                <a:latin typeface="Space Mono Bold"/>
              </a:rPr>
              <a:t>-</a:t>
            </a:r>
            <a:r>
              <a:rPr lang="en-US" sz="2800" spc="28">
                <a:solidFill>
                  <a:srgbClr val="241D27"/>
                </a:solidFill>
                <a:latin typeface="Space Mono Bold"/>
              </a:rPr>
              <a:t> </a:t>
            </a:r>
            <a:r>
              <a:rPr lang="en-US" sz="2800" spc="28">
                <a:solidFill>
                  <a:srgbClr val="C39FE8"/>
                </a:solidFill>
                <a:latin typeface="Space Mono Bold"/>
              </a:rPr>
              <a:t>name</a:t>
            </a:r>
            <a:r>
              <a:rPr lang="en-US" sz="2800" spc="28">
                <a:solidFill>
                  <a:srgbClr val="9B52BB"/>
                </a:solidFill>
                <a:latin typeface="Space Mono Bold"/>
              </a:rPr>
              <a:t>:</a:t>
            </a:r>
            <a:r>
              <a:rPr lang="en-US" sz="2800" spc="28">
                <a:solidFill>
                  <a:srgbClr val="241D27"/>
                </a:solidFill>
                <a:latin typeface="Space Mono"/>
              </a:rPr>
              <a:t> AugmentedMemoizationPolicy</a:t>
            </a:r>
          </a:p>
          <a:p>
            <a:pPr>
              <a:lnSpc>
                <a:spcPts val="4200"/>
              </a:lnSpc>
            </a:pPr>
            <a:r>
              <a:rPr lang="en-US" sz="2800" spc="28">
                <a:solidFill>
                  <a:srgbClr val="241D27"/>
                </a:solidFill>
                <a:latin typeface="Space Mono"/>
              </a:rPr>
              <a:t> </a:t>
            </a:r>
            <a:r>
              <a:rPr lang="en-US" sz="2800" spc="28">
                <a:solidFill>
                  <a:srgbClr val="C39FE8"/>
                </a:solidFill>
                <a:latin typeface="Space Mono Bold"/>
              </a:rPr>
              <a:t>max_history</a:t>
            </a:r>
            <a:r>
              <a:rPr lang="en-US" sz="2800" spc="28">
                <a:solidFill>
                  <a:srgbClr val="9B52BB"/>
                </a:solidFill>
                <a:latin typeface="Space Mono Bold"/>
              </a:rPr>
              <a:t>:</a:t>
            </a:r>
            <a:r>
              <a:rPr lang="en-US" sz="2800" spc="28">
                <a:solidFill>
                  <a:srgbClr val="241D27"/>
                </a:solidFill>
                <a:latin typeface="Space Mono"/>
              </a:rPr>
              <a:t> </a:t>
            </a:r>
            <a:r>
              <a:rPr lang="en-US" sz="2800" spc="28">
                <a:solidFill>
                  <a:srgbClr val="008037"/>
                </a:solidFill>
                <a:latin typeface="Space Mono Bold"/>
              </a:rPr>
              <a:t>3</a:t>
            </a:r>
          </a:p>
          <a:p>
            <a:pPr>
              <a:lnSpc>
                <a:spcPts val="4200"/>
              </a:lnSpc>
            </a:pPr>
            <a:r>
              <a:rPr lang="en-US" sz="2800" spc="28">
                <a:solidFill>
                  <a:srgbClr val="241D27"/>
                </a:solidFill>
                <a:latin typeface="Space Mono"/>
              </a:rPr>
              <a:t> </a:t>
            </a:r>
            <a:r>
              <a:rPr lang="en-US" sz="2800" spc="28">
                <a:solidFill>
                  <a:srgbClr val="9B52BB"/>
                </a:solidFill>
                <a:latin typeface="Space Mono Bold"/>
              </a:rPr>
              <a:t>- </a:t>
            </a:r>
            <a:r>
              <a:rPr lang="en-US" sz="2800" spc="28">
                <a:solidFill>
                  <a:srgbClr val="C39FE8"/>
                </a:solidFill>
                <a:latin typeface="Space Mono Bold"/>
              </a:rPr>
              <a:t>name</a:t>
            </a:r>
            <a:r>
              <a:rPr lang="en-US" sz="2800" spc="28">
                <a:solidFill>
                  <a:srgbClr val="9B52BB"/>
                </a:solidFill>
                <a:latin typeface="Space Mono Bold"/>
              </a:rPr>
              <a:t>:</a:t>
            </a:r>
            <a:r>
              <a:rPr lang="en-US" sz="2800" spc="28">
                <a:solidFill>
                  <a:srgbClr val="241D27"/>
                </a:solidFill>
                <a:latin typeface="Space Mono"/>
              </a:rPr>
              <a:t> FallbackPolicy</a:t>
            </a:r>
          </a:p>
          <a:p>
            <a:pPr>
              <a:lnSpc>
                <a:spcPts val="4200"/>
              </a:lnSpc>
            </a:pPr>
            <a:r>
              <a:rPr lang="en-US" sz="2800" spc="28">
                <a:solidFill>
                  <a:srgbClr val="241D27"/>
                </a:solidFill>
                <a:latin typeface="Space Mono"/>
              </a:rPr>
              <a:t>   </a:t>
            </a:r>
            <a:r>
              <a:rPr lang="en-US" sz="2800" spc="28">
                <a:solidFill>
                  <a:srgbClr val="C39FE8"/>
                </a:solidFill>
                <a:latin typeface="Space Mono Bold"/>
              </a:rPr>
              <a:t>nlu_threshold</a:t>
            </a:r>
            <a:r>
              <a:rPr lang="en-US" sz="2800" spc="28">
                <a:solidFill>
                  <a:srgbClr val="9B52BB"/>
                </a:solidFill>
                <a:latin typeface="Space Mono Bold"/>
              </a:rPr>
              <a:t>:</a:t>
            </a:r>
            <a:r>
              <a:rPr lang="en-US" sz="2800" spc="28">
                <a:solidFill>
                  <a:srgbClr val="241D27"/>
                </a:solidFill>
                <a:latin typeface="Space Mono"/>
              </a:rPr>
              <a:t> </a:t>
            </a:r>
            <a:r>
              <a:rPr lang="en-US" sz="2800" spc="28">
                <a:solidFill>
                  <a:srgbClr val="008037"/>
                </a:solidFill>
                <a:latin typeface="Space Mono Bold"/>
              </a:rPr>
              <a:t>0.4</a:t>
            </a:r>
          </a:p>
          <a:p>
            <a:pPr>
              <a:lnSpc>
                <a:spcPts val="4200"/>
              </a:lnSpc>
            </a:pPr>
            <a:r>
              <a:rPr lang="en-US" sz="2800" spc="28">
                <a:solidFill>
                  <a:srgbClr val="241D27"/>
                </a:solidFill>
                <a:latin typeface="Space Mono"/>
              </a:rPr>
              <a:t>   </a:t>
            </a:r>
            <a:r>
              <a:rPr lang="en-US" sz="2800" spc="28">
                <a:solidFill>
                  <a:srgbClr val="C39FE8"/>
                </a:solidFill>
                <a:latin typeface="Space Mono Bold"/>
              </a:rPr>
              <a:t>core_threshold</a:t>
            </a:r>
            <a:r>
              <a:rPr lang="en-US" sz="2800" spc="28">
                <a:solidFill>
                  <a:srgbClr val="9B52BB"/>
                </a:solidFill>
                <a:latin typeface="Space Mono Bold"/>
              </a:rPr>
              <a:t>:</a:t>
            </a:r>
            <a:r>
              <a:rPr lang="en-US" sz="2800" spc="28">
                <a:solidFill>
                  <a:srgbClr val="241D27"/>
                </a:solidFill>
                <a:latin typeface="Space Mono"/>
              </a:rPr>
              <a:t> </a:t>
            </a:r>
            <a:r>
              <a:rPr lang="en-US" sz="2800" spc="28">
                <a:solidFill>
                  <a:srgbClr val="008037"/>
                </a:solidFill>
                <a:latin typeface="Space Mono Bold"/>
              </a:rPr>
              <a:t>0.3</a:t>
            </a:r>
          </a:p>
          <a:p>
            <a:pPr>
              <a:lnSpc>
                <a:spcPts val="4200"/>
              </a:lnSpc>
            </a:pPr>
            <a:r>
              <a:rPr lang="en-US" sz="2800" spc="28">
                <a:solidFill>
                  <a:srgbClr val="241D27"/>
                </a:solidFill>
                <a:latin typeface="Space Mono"/>
              </a:rPr>
              <a:t>   </a:t>
            </a:r>
            <a:r>
              <a:rPr lang="en-US" sz="2800" spc="28">
                <a:solidFill>
                  <a:srgbClr val="C39FE8"/>
                </a:solidFill>
                <a:latin typeface="Space Mono Bold"/>
              </a:rPr>
              <a:t>fallback_action_name</a:t>
            </a:r>
            <a:r>
              <a:rPr lang="en-US" sz="2800" spc="28">
                <a:solidFill>
                  <a:srgbClr val="9B52BB"/>
                </a:solidFill>
                <a:latin typeface="Space Mono Bold"/>
              </a:rPr>
              <a:t>:</a:t>
            </a:r>
            <a:r>
              <a:rPr lang="en-US" sz="2800" spc="28">
                <a:solidFill>
                  <a:srgbClr val="241D27"/>
                </a:solidFill>
                <a:latin typeface="Space Mono"/>
              </a:rPr>
              <a:t> action_default_fallback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25534" y="4527155"/>
            <a:ext cx="6093211" cy="1007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800" spc="28">
                <a:solidFill>
                  <a:srgbClr val="FF1616"/>
                </a:solidFill>
                <a:latin typeface="Space Mono"/>
              </a:rPr>
              <a:t>pretrained_embeddings_spacy</a:t>
            </a:r>
          </a:p>
          <a:p>
            <a:pPr algn="r">
              <a:lnSpc>
                <a:spcPts val="4200"/>
              </a:lnSpc>
            </a:pPr>
            <a:r>
              <a:rPr lang="en-US" sz="2799" spc="27">
                <a:solidFill>
                  <a:srgbClr val="FF1616"/>
                </a:solidFill>
                <a:latin typeface="Space Mono"/>
              </a:rPr>
              <a:t>- SpacyEntityExtractor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171329" y="3717530"/>
            <a:ext cx="154741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4000" spc="40">
                <a:solidFill>
                  <a:srgbClr val="241D27"/>
                </a:solidFill>
                <a:ea typeface="Space Mono"/>
              </a:rPr>
              <a:t>💔😿👎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82199" y="3717530"/>
            <a:ext cx="154741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4000" spc="40">
                <a:solidFill>
                  <a:srgbClr val="241D27"/>
                </a:solidFill>
                <a:ea typeface="Space Mono"/>
              </a:rPr>
              <a:t>❣️🥰👍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46322" y="1605468"/>
            <a:ext cx="794657" cy="7946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33090958" cy="16778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90957" cy="16778514"/>
            </a:xfrm>
            <a:custGeom>
              <a:avLst/>
              <a:gdLst/>
              <a:ahLst/>
              <a:cxnLst/>
              <a:rect l="l" t="t" r="r" b="b"/>
              <a:pathLst>
                <a:path w="33090957" h="16778514">
                  <a:moveTo>
                    <a:pt x="0" y="0"/>
                  </a:moveTo>
                  <a:lnTo>
                    <a:pt x="0" y="16778514"/>
                  </a:lnTo>
                  <a:lnTo>
                    <a:pt x="33090957" y="16778514"/>
                  </a:lnTo>
                  <a:lnTo>
                    <a:pt x="33090957" y="0"/>
                  </a:lnTo>
                  <a:lnTo>
                    <a:pt x="0" y="0"/>
                  </a:lnTo>
                  <a:close/>
                  <a:moveTo>
                    <a:pt x="33029999" y="16717555"/>
                  </a:moveTo>
                  <a:lnTo>
                    <a:pt x="59690" y="16717555"/>
                  </a:lnTo>
                  <a:lnTo>
                    <a:pt x="59690" y="59690"/>
                  </a:lnTo>
                  <a:lnTo>
                    <a:pt x="33029999" y="59690"/>
                  </a:lnTo>
                  <a:lnTo>
                    <a:pt x="33029999" y="16717555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2082149" cy="8229600"/>
            <a:chOff x="0" y="0"/>
            <a:chExt cx="4245087" cy="167785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45087" cy="16778514"/>
            </a:xfrm>
            <a:custGeom>
              <a:avLst/>
              <a:gdLst/>
              <a:ahLst/>
              <a:cxnLst/>
              <a:rect l="l" t="t" r="r" b="b"/>
              <a:pathLst>
                <a:path w="4245087" h="16778514">
                  <a:moveTo>
                    <a:pt x="0" y="0"/>
                  </a:moveTo>
                  <a:lnTo>
                    <a:pt x="0" y="16778514"/>
                  </a:lnTo>
                  <a:lnTo>
                    <a:pt x="4245087" y="16778514"/>
                  </a:lnTo>
                  <a:lnTo>
                    <a:pt x="4245087" y="0"/>
                  </a:lnTo>
                  <a:lnTo>
                    <a:pt x="0" y="0"/>
                  </a:lnTo>
                  <a:close/>
                  <a:moveTo>
                    <a:pt x="4184127" y="16717555"/>
                  </a:moveTo>
                  <a:lnTo>
                    <a:pt x="59690" y="16717555"/>
                  </a:lnTo>
                  <a:lnTo>
                    <a:pt x="59690" y="59690"/>
                  </a:lnTo>
                  <a:lnTo>
                    <a:pt x="4184127" y="59690"/>
                  </a:lnTo>
                  <a:lnTo>
                    <a:pt x="4184127" y="16717555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1028700" y="3013292"/>
            <a:ext cx="2082149" cy="6235531"/>
          </a:xfrm>
          <a:prstGeom prst="rect">
            <a:avLst/>
          </a:prstGeom>
          <a:solidFill>
            <a:srgbClr val="241D27">
              <a:alpha val="9803"/>
            </a:srgbClr>
          </a:solidFill>
        </p:spPr>
      </p:sp>
      <p:grpSp>
        <p:nvGrpSpPr>
          <p:cNvPr id="7" name="Group 7"/>
          <p:cNvGrpSpPr/>
          <p:nvPr/>
        </p:nvGrpSpPr>
        <p:grpSpPr>
          <a:xfrm>
            <a:off x="1028700" y="1028700"/>
            <a:ext cx="2082149" cy="1994069"/>
            <a:chOff x="0" y="0"/>
            <a:chExt cx="6630486" cy="6350000"/>
          </a:xfrm>
        </p:grpSpPr>
        <p:sp>
          <p:nvSpPr>
            <p:cNvPr id="8" name="Freeform 8"/>
            <p:cNvSpPr/>
            <p:nvPr/>
          </p:nvSpPr>
          <p:spPr>
            <a:xfrm>
              <a:off x="72390" y="72390"/>
              <a:ext cx="6485706" cy="6205220"/>
            </a:xfrm>
            <a:custGeom>
              <a:avLst/>
              <a:gdLst/>
              <a:ahLst/>
              <a:cxnLst/>
              <a:rect l="l" t="t" r="r" b="b"/>
              <a:pathLst>
                <a:path w="6485706" h="6205220">
                  <a:moveTo>
                    <a:pt x="0" y="0"/>
                  </a:moveTo>
                  <a:lnTo>
                    <a:pt x="6485706" y="0"/>
                  </a:lnTo>
                  <a:lnTo>
                    <a:pt x="6485706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D7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630486" cy="6350000"/>
            </a:xfrm>
            <a:custGeom>
              <a:avLst/>
              <a:gdLst/>
              <a:ahLst/>
              <a:cxnLst/>
              <a:rect l="l" t="t" r="r" b="b"/>
              <a:pathLst>
                <a:path w="6630486" h="6350000">
                  <a:moveTo>
                    <a:pt x="6485706" y="6205220"/>
                  </a:moveTo>
                  <a:lnTo>
                    <a:pt x="6630486" y="6205220"/>
                  </a:lnTo>
                  <a:lnTo>
                    <a:pt x="6630486" y="6350000"/>
                  </a:lnTo>
                  <a:lnTo>
                    <a:pt x="6485706" y="6350000"/>
                  </a:lnTo>
                  <a:lnTo>
                    <a:pt x="6485706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485706" y="144780"/>
                  </a:moveTo>
                  <a:lnTo>
                    <a:pt x="6630486" y="144780"/>
                  </a:lnTo>
                  <a:lnTo>
                    <a:pt x="6630486" y="6205220"/>
                  </a:lnTo>
                  <a:lnTo>
                    <a:pt x="6485706" y="6205220"/>
                  </a:lnTo>
                  <a:lnTo>
                    <a:pt x="6485706" y="144780"/>
                  </a:lnTo>
                  <a:close/>
                  <a:moveTo>
                    <a:pt x="144780" y="6205220"/>
                  </a:moveTo>
                  <a:lnTo>
                    <a:pt x="6485706" y="6205220"/>
                  </a:lnTo>
                  <a:lnTo>
                    <a:pt x="6485706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485706" y="0"/>
                  </a:moveTo>
                  <a:lnTo>
                    <a:pt x="6630486" y="0"/>
                  </a:lnTo>
                  <a:lnTo>
                    <a:pt x="6630486" y="144780"/>
                  </a:lnTo>
                  <a:lnTo>
                    <a:pt x="6485706" y="144780"/>
                  </a:lnTo>
                  <a:lnTo>
                    <a:pt x="648570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485706" y="0"/>
                  </a:lnTo>
                  <a:lnTo>
                    <a:pt x="648570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9670965" y="1697075"/>
            <a:ext cx="543750" cy="237169"/>
            <a:chOff x="0" y="0"/>
            <a:chExt cx="1164674" cy="508000"/>
          </a:xfrm>
        </p:grpSpPr>
        <p:sp>
          <p:nvSpPr>
            <p:cNvPr id="11" name="Freeform 11"/>
            <p:cNvSpPr/>
            <p:nvPr/>
          </p:nvSpPr>
          <p:spPr>
            <a:xfrm>
              <a:off x="0" y="215900"/>
              <a:ext cx="868765" cy="76200"/>
            </a:xfrm>
            <a:custGeom>
              <a:avLst/>
              <a:gdLst/>
              <a:ahLst/>
              <a:cxnLst/>
              <a:rect l="l" t="t" r="r" b="b"/>
              <a:pathLst>
                <a:path w="868765" h="76200">
                  <a:moveTo>
                    <a:pt x="0" y="0"/>
                  </a:moveTo>
                  <a:lnTo>
                    <a:pt x="868765" y="0"/>
                  </a:lnTo>
                  <a:lnTo>
                    <a:pt x="868765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1ED76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790024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1ED76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258860" y="4086228"/>
            <a:ext cx="1726982" cy="237169"/>
            <a:chOff x="0" y="0"/>
            <a:chExt cx="3699073" cy="508000"/>
          </a:xfrm>
        </p:grpSpPr>
        <p:sp>
          <p:nvSpPr>
            <p:cNvPr id="14" name="Freeform 14"/>
            <p:cNvSpPr/>
            <p:nvPr/>
          </p:nvSpPr>
          <p:spPr>
            <a:xfrm>
              <a:off x="0" y="215900"/>
              <a:ext cx="3403164" cy="76200"/>
            </a:xfrm>
            <a:custGeom>
              <a:avLst/>
              <a:gdLst/>
              <a:ahLst/>
              <a:cxnLst/>
              <a:rect l="l" t="t" r="r" b="b"/>
              <a:pathLst>
                <a:path w="3403164" h="76200">
                  <a:moveTo>
                    <a:pt x="0" y="0"/>
                  </a:moveTo>
                  <a:lnTo>
                    <a:pt x="3403164" y="0"/>
                  </a:lnTo>
                  <a:lnTo>
                    <a:pt x="3403164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324423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16" name="Group 16"/>
          <p:cNvGrpSpPr/>
          <p:nvPr/>
        </p:nvGrpSpPr>
        <p:grpSpPr>
          <a:xfrm rot="5400000">
            <a:off x="4289283" y="4546854"/>
            <a:ext cx="806027" cy="237169"/>
            <a:chOff x="0" y="0"/>
            <a:chExt cx="1726454" cy="508000"/>
          </a:xfrm>
        </p:grpSpPr>
        <p:sp>
          <p:nvSpPr>
            <p:cNvPr id="17" name="Freeform 17"/>
            <p:cNvSpPr/>
            <p:nvPr/>
          </p:nvSpPr>
          <p:spPr>
            <a:xfrm>
              <a:off x="0" y="215900"/>
              <a:ext cx="1430544" cy="76200"/>
            </a:xfrm>
            <a:custGeom>
              <a:avLst/>
              <a:gdLst/>
              <a:ahLst/>
              <a:cxnLst/>
              <a:rect l="l" t="t" r="r" b="b"/>
              <a:pathLst>
                <a:path w="1430544" h="76200">
                  <a:moveTo>
                    <a:pt x="0" y="0"/>
                  </a:moveTo>
                  <a:lnTo>
                    <a:pt x="1430544" y="0"/>
                  </a:lnTo>
                  <a:lnTo>
                    <a:pt x="1430544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351804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19" name="Group 19"/>
          <p:cNvGrpSpPr/>
          <p:nvPr/>
        </p:nvGrpSpPr>
        <p:grpSpPr>
          <a:xfrm rot="5400000">
            <a:off x="3083603" y="6570920"/>
            <a:ext cx="1932767" cy="237169"/>
            <a:chOff x="0" y="0"/>
            <a:chExt cx="4139851" cy="508000"/>
          </a:xfrm>
        </p:grpSpPr>
        <p:sp>
          <p:nvSpPr>
            <p:cNvPr id="20" name="Freeform 20"/>
            <p:cNvSpPr/>
            <p:nvPr/>
          </p:nvSpPr>
          <p:spPr>
            <a:xfrm>
              <a:off x="0" y="215900"/>
              <a:ext cx="3843941" cy="76200"/>
            </a:xfrm>
            <a:custGeom>
              <a:avLst/>
              <a:gdLst/>
              <a:ahLst/>
              <a:cxnLst/>
              <a:rect l="l" t="t" r="r" b="b"/>
              <a:pathLst>
                <a:path w="3843941" h="76200">
                  <a:moveTo>
                    <a:pt x="0" y="0"/>
                  </a:moveTo>
                  <a:lnTo>
                    <a:pt x="3843941" y="0"/>
                  </a:lnTo>
                  <a:lnTo>
                    <a:pt x="384394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376520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22" name="Group 22"/>
          <p:cNvGrpSpPr/>
          <p:nvPr/>
        </p:nvGrpSpPr>
        <p:grpSpPr>
          <a:xfrm rot="5400000">
            <a:off x="5104979" y="5916144"/>
            <a:ext cx="618042" cy="237169"/>
            <a:chOff x="0" y="0"/>
            <a:chExt cx="1323803" cy="508000"/>
          </a:xfrm>
        </p:grpSpPr>
        <p:sp>
          <p:nvSpPr>
            <p:cNvPr id="23" name="Freeform 23"/>
            <p:cNvSpPr/>
            <p:nvPr/>
          </p:nvSpPr>
          <p:spPr>
            <a:xfrm>
              <a:off x="0" y="215900"/>
              <a:ext cx="1027893" cy="76200"/>
            </a:xfrm>
            <a:custGeom>
              <a:avLst/>
              <a:gdLst/>
              <a:ahLst/>
              <a:cxnLst/>
              <a:rect l="l" t="t" r="r" b="b"/>
              <a:pathLst>
                <a:path w="1027893" h="76200">
                  <a:moveTo>
                    <a:pt x="0" y="0"/>
                  </a:moveTo>
                  <a:lnTo>
                    <a:pt x="1027893" y="0"/>
                  </a:lnTo>
                  <a:lnTo>
                    <a:pt x="102789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949153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21649" y="7751724"/>
            <a:ext cx="1235760" cy="1236533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 rot="5400000">
            <a:off x="5109862" y="7184063"/>
            <a:ext cx="668701" cy="237169"/>
            <a:chOff x="0" y="0"/>
            <a:chExt cx="1432310" cy="508000"/>
          </a:xfrm>
        </p:grpSpPr>
        <p:sp>
          <p:nvSpPr>
            <p:cNvPr id="27" name="Freeform 27"/>
            <p:cNvSpPr/>
            <p:nvPr/>
          </p:nvSpPr>
          <p:spPr>
            <a:xfrm>
              <a:off x="0" y="215900"/>
              <a:ext cx="1136400" cy="76200"/>
            </a:xfrm>
            <a:custGeom>
              <a:avLst/>
              <a:gdLst/>
              <a:ahLst/>
              <a:cxnLst/>
              <a:rect l="l" t="t" r="r" b="b"/>
              <a:pathLst>
                <a:path w="1136400" h="76200">
                  <a:moveTo>
                    <a:pt x="0" y="0"/>
                  </a:moveTo>
                  <a:lnTo>
                    <a:pt x="1136400" y="0"/>
                  </a:lnTo>
                  <a:lnTo>
                    <a:pt x="113640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057660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29" name="Group 29"/>
          <p:cNvGrpSpPr/>
          <p:nvPr/>
        </p:nvGrpSpPr>
        <p:grpSpPr>
          <a:xfrm rot="5400000">
            <a:off x="6528030" y="7006096"/>
            <a:ext cx="1062413" cy="237169"/>
            <a:chOff x="0" y="0"/>
            <a:chExt cx="2275615" cy="508000"/>
          </a:xfrm>
        </p:grpSpPr>
        <p:sp>
          <p:nvSpPr>
            <p:cNvPr id="30" name="Freeform 30"/>
            <p:cNvSpPr/>
            <p:nvPr/>
          </p:nvSpPr>
          <p:spPr>
            <a:xfrm>
              <a:off x="0" y="215900"/>
              <a:ext cx="1979705" cy="76200"/>
            </a:xfrm>
            <a:custGeom>
              <a:avLst/>
              <a:gdLst/>
              <a:ahLst/>
              <a:cxnLst/>
              <a:rect l="l" t="t" r="r" b="b"/>
              <a:pathLst>
                <a:path w="1979705" h="76200">
                  <a:moveTo>
                    <a:pt x="0" y="0"/>
                  </a:moveTo>
                  <a:lnTo>
                    <a:pt x="1979705" y="0"/>
                  </a:lnTo>
                  <a:lnTo>
                    <a:pt x="1979705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1900965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4938428" y="7733617"/>
            <a:ext cx="1258891" cy="1258891"/>
            <a:chOff x="0" y="0"/>
            <a:chExt cx="1678522" cy="1678522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1678522" cy="1678522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72390" y="72390"/>
                <a:ext cx="6205220" cy="6205220"/>
              </a:xfrm>
              <a:custGeom>
                <a:avLst/>
                <a:gdLst/>
                <a:ahLst/>
                <a:cxnLst/>
                <a:rect l="l" t="t" r="r" b="b"/>
                <a:pathLst>
                  <a:path w="6205220" h="6205220">
                    <a:moveTo>
                      <a:pt x="0" y="0"/>
                    </a:moveTo>
                    <a:lnTo>
                      <a:pt x="6205220" y="0"/>
                    </a:lnTo>
                    <a:lnTo>
                      <a:pt x="6205220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6205220" y="6205220"/>
                    </a:moveTo>
                    <a:lnTo>
                      <a:pt x="6350000" y="6205220"/>
                    </a:lnTo>
                    <a:lnTo>
                      <a:pt x="6350000" y="6350000"/>
                    </a:lnTo>
                    <a:lnTo>
                      <a:pt x="6205220" y="6350000"/>
                    </a:lnTo>
                    <a:lnTo>
                      <a:pt x="6205220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6205220" y="144780"/>
                    </a:moveTo>
                    <a:lnTo>
                      <a:pt x="6350000" y="144780"/>
                    </a:lnTo>
                    <a:lnTo>
                      <a:pt x="6350000" y="6205220"/>
                    </a:lnTo>
                    <a:lnTo>
                      <a:pt x="6205220" y="6205220"/>
                    </a:lnTo>
                    <a:lnTo>
                      <a:pt x="6205220" y="144780"/>
                    </a:lnTo>
                    <a:close/>
                    <a:moveTo>
                      <a:pt x="144780" y="6205220"/>
                    </a:moveTo>
                    <a:lnTo>
                      <a:pt x="6205220" y="6205220"/>
                    </a:lnTo>
                    <a:lnTo>
                      <a:pt x="6205220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6205220" y="0"/>
                    </a:moveTo>
                    <a:lnTo>
                      <a:pt x="6350000" y="0"/>
                    </a:lnTo>
                    <a:lnTo>
                      <a:pt x="6350000" y="144780"/>
                    </a:lnTo>
                    <a:lnTo>
                      <a:pt x="6205220" y="144780"/>
                    </a:lnTo>
                    <a:lnTo>
                      <a:pt x="620522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205220" y="0"/>
                    </a:lnTo>
                    <a:lnTo>
                      <a:pt x="620522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241D27"/>
              </a:solidFill>
            </p:spPr>
          </p:sp>
        </p:grpSp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6514" y="36514"/>
              <a:ext cx="1605493" cy="1605493"/>
            </a:xfrm>
            <a:prstGeom prst="rect">
              <a:avLst/>
            </a:prstGeom>
          </p:spPr>
        </p:pic>
      </p:grpSp>
      <p:sp>
        <p:nvSpPr>
          <p:cNvPr id="37" name="TextBox 37"/>
          <p:cNvSpPr txBox="1"/>
          <p:nvPr/>
        </p:nvSpPr>
        <p:spPr>
          <a:xfrm>
            <a:off x="8611317" y="2169523"/>
            <a:ext cx="2663046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How are you doing today?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133202" y="3251134"/>
            <a:ext cx="2243946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Are you </a:t>
            </a:r>
          </a:p>
          <a:p>
            <a:pPr algn="ctr">
              <a:lnSpc>
                <a:spcPts val="260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sad or mad?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143005" y="2725309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🙁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434868" y="7733617"/>
            <a:ext cx="1259679" cy="1258891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11398872" y="4813300"/>
            <a:ext cx="2243946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Do you miss someone?</a:t>
            </a:r>
          </a:p>
        </p:txBody>
      </p:sp>
      <p:grpSp>
        <p:nvGrpSpPr>
          <p:cNvPr id="42" name="Group 42"/>
          <p:cNvGrpSpPr/>
          <p:nvPr/>
        </p:nvGrpSpPr>
        <p:grpSpPr>
          <a:xfrm rot="5400000">
            <a:off x="11924636" y="4143840"/>
            <a:ext cx="1043060" cy="237169"/>
            <a:chOff x="0" y="0"/>
            <a:chExt cx="2234160" cy="508000"/>
          </a:xfrm>
        </p:grpSpPr>
        <p:sp>
          <p:nvSpPr>
            <p:cNvPr id="43" name="Freeform 43"/>
            <p:cNvSpPr/>
            <p:nvPr/>
          </p:nvSpPr>
          <p:spPr>
            <a:xfrm>
              <a:off x="0" y="215900"/>
              <a:ext cx="1938250" cy="76200"/>
            </a:xfrm>
            <a:custGeom>
              <a:avLst/>
              <a:gdLst/>
              <a:ahLst/>
              <a:cxnLst/>
              <a:rect l="l" t="t" r="r" b="b"/>
              <a:pathLst>
                <a:path w="1938250" h="76200">
                  <a:moveTo>
                    <a:pt x="0" y="0"/>
                  </a:moveTo>
                  <a:lnTo>
                    <a:pt x="1938250" y="0"/>
                  </a:lnTo>
                  <a:lnTo>
                    <a:pt x="193825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1859510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45" name="Group 45"/>
          <p:cNvGrpSpPr/>
          <p:nvPr/>
        </p:nvGrpSpPr>
        <p:grpSpPr>
          <a:xfrm rot="5400000">
            <a:off x="14085024" y="6604321"/>
            <a:ext cx="1865964" cy="237169"/>
            <a:chOff x="0" y="0"/>
            <a:chExt cx="3996763" cy="508000"/>
          </a:xfrm>
        </p:grpSpPr>
        <p:sp>
          <p:nvSpPr>
            <p:cNvPr id="46" name="Freeform 46"/>
            <p:cNvSpPr/>
            <p:nvPr/>
          </p:nvSpPr>
          <p:spPr>
            <a:xfrm>
              <a:off x="0" y="215900"/>
              <a:ext cx="3700853" cy="76200"/>
            </a:xfrm>
            <a:custGeom>
              <a:avLst/>
              <a:gdLst/>
              <a:ahLst/>
              <a:cxnLst/>
              <a:rect l="l" t="t" r="r" b="b"/>
              <a:pathLst>
                <a:path w="3700853" h="76200">
                  <a:moveTo>
                    <a:pt x="0" y="0"/>
                  </a:moveTo>
                  <a:lnTo>
                    <a:pt x="3700853" y="0"/>
                  </a:lnTo>
                  <a:lnTo>
                    <a:pt x="370085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3622113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48" name="Group 48"/>
          <p:cNvGrpSpPr/>
          <p:nvPr/>
        </p:nvGrpSpPr>
        <p:grpSpPr>
          <a:xfrm rot="5400000">
            <a:off x="10864077" y="6426399"/>
            <a:ext cx="2184030" cy="237169"/>
            <a:chOff x="0" y="0"/>
            <a:chExt cx="4678038" cy="508000"/>
          </a:xfrm>
        </p:grpSpPr>
        <p:sp>
          <p:nvSpPr>
            <p:cNvPr id="49" name="Freeform 49"/>
            <p:cNvSpPr/>
            <p:nvPr/>
          </p:nvSpPr>
          <p:spPr>
            <a:xfrm>
              <a:off x="0" y="215900"/>
              <a:ext cx="4382128" cy="76200"/>
            </a:xfrm>
            <a:custGeom>
              <a:avLst/>
              <a:gdLst/>
              <a:ahLst/>
              <a:cxnLst/>
              <a:rect l="l" t="t" r="r" b="b"/>
              <a:pathLst>
                <a:path w="4382128" h="76200">
                  <a:moveTo>
                    <a:pt x="0" y="0"/>
                  </a:moveTo>
                  <a:lnTo>
                    <a:pt x="4382128" y="0"/>
                  </a:lnTo>
                  <a:lnTo>
                    <a:pt x="438212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4303388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215051" y="7733617"/>
            <a:ext cx="1258367" cy="1258891"/>
          </a:xfrm>
          <a:prstGeom prst="rect">
            <a:avLst/>
          </a:prstGeom>
        </p:spPr>
      </p:pic>
      <p:sp>
        <p:nvSpPr>
          <p:cNvPr id="52" name="TextBox 52"/>
          <p:cNvSpPr txBox="1"/>
          <p:nvPr/>
        </p:nvSpPr>
        <p:spPr>
          <a:xfrm>
            <a:off x="4810881" y="6263274"/>
            <a:ext cx="1443406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Are you </a:t>
            </a:r>
          </a:p>
          <a:p>
            <a:pPr algn="ctr">
              <a:lnSpc>
                <a:spcPts val="260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tired?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4035581" y="4767268"/>
            <a:ext cx="3139296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Would you rather sulk or scream into a pillow?</a:t>
            </a:r>
          </a:p>
        </p:txBody>
      </p:sp>
      <p:grpSp>
        <p:nvGrpSpPr>
          <p:cNvPr id="54" name="Group 54"/>
          <p:cNvGrpSpPr/>
          <p:nvPr/>
        </p:nvGrpSpPr>
        <p:grpSpPr>
          <a:xfrm rot="5400000">
            <a:off x="11988296" y="6436684"/>
            <a:ext cx="2201238" cy="237169"/>
            <a:chOff x="0" y="0"/>
            <a:chExt cx="4714896" cy="508000"/>
          </a:xfrm>
        </p:grpSpPr>
        <p:sp>
          <p:nvSpPr>
            <p:cNvPr id="55" name="Freeform 55"/>
            <p:cNvSpPr/>
            <p:nvPr/>
          </p:nvSpPr>
          <p:spPr>
            <a:xfrm>
              <a:off x="0" y="215900"/>
              <a:ext cx="4418986" cy="76200"/>
            </a:xfrm>
            <a:custGeom>
              <a:avLst/>
              <a:gdLst/>
              <a:ahLst/>
              <a:cxnLst/>
              <a:rect l="l" t="t" r="r" b="b"/>
              <a:pathLst>
                <a:path w="4418986" h="76200">
                  <a:moveTo>
                    <a:pt x="0" y="0"/>
                  </a:moveTo>
                  <a:lnTo>
                    <a:pt x="4418986" y="0"/>
                  </a:lnTo>
                  <a:lnTo>
                    <a:pt x="4418986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4340246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pic>
        <p:nvPicPr>
          <p:cNvPr id="57" name="Picture 5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864643" y="7751724"/>
            <a:ext cx="1240785" cy="1240785"/>
          </a:xfrm>
          <a:prstGeom prst="rect">
            <a:avLst/>
          </a:prstGeom>
        </p:spPr>
      </p:pic>
      <p:grpSp>
        <p:nvGrpSpPr>
          <p:cNvPr id="58" name="Group 58"/>
          <p:cNvGrpSpPr/>
          <p:nvPr/>
        </p:nvGrpSpPr>
        <p:grpSpPr>
          <a:xfrm>
            <a:off x="4257082" y="2307158"/>
            <a:ext cx="4514605" cy="963026"/>
            <a:chOff x="0" y="0"/>
            <a:chExt cx="6019473" cy="1284034"/>
          </a:xfrm>
        </p:grpSpPr>
        <p:grpSp>
          <p:nvGrpSpPr>
            <p:cNvPr id="59" name="Group 59"/>
            <p:cNvGrpSpPr/>
            <p:nvPr/>
          </p:nvGrpSpPr>
          <p:grpSpPr>
            <a:xfrm rot="5400000">
              <a:off x="44347" y="587278"/>
              <a:ext cx="1077288" cy="316226"/>
              <a:chOff x="0" y="0"/>
              <a:chExt cx="1730606" cy="5080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215900"/>
                <a:ext cx="1434696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434696" h="76200">
                    <a:moveTo>
                      <a:pt x="0" y="0"/>
                    </a:moveTo>
                    <a:lnTo>
                      <a:pt x="1434696" y="0"/>
                    </a:lnTo>
                    <a:lnTo>
                      <a:pt x="1434696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1" name="Freeform 61"/>
              <p:cNvSpPr/>
              <p:nvPr/>
            </p:nvSpPr>
            <p:spPr>
              <a:xfrm>
                <a:off x="1355956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sp>
          <p:nvSpPr>
            <p:cNvPr id="62" name="TextBox 62"/>
            <p:cNvSpPr txBox="1"/>
            <p:nvPr/>
          </p:nvSpPr>
          <p:spPr>
            <a:xfrm>
              <a:off x="0" y="404951"/>
              <a:ext cx="533529" cy="496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8"/>
                </a:lnSpc>
              </a:pPr>
              <a:r>
                <a:rPr lang="en-US" sz="2300" spc="69">
                  <a:solidFill>
                    <a:srgbClr val="241D27"/>
                  </a:solidFill>
                  <a:ea typeface="Space Mono"/>
                </a:rPr>
                <a:t>🙂</a:t>
              </a:r>
            </a:p>
          </p:txBody>
        </p:sp>
        <p:grpSp>
          <p:nvGrpSpPr>
            <p:cNvPr id="63" name="Group 63"/>
            <p:cNvGrpSpPr/>
            <p:nvPr/>
          </p:nvGrpSpPr>
          <p:grpSpPr>
            <a:xfrm>
              <a:off x="533529" y="0"/>
              <a:ext cx="5485944" cy="413493"/>
              <a:chOff x="0" y="0"/>
              <a:chExt cx="7582269" cy="5715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255270"/>
                <a:ext cx="7582269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7582269" h="69850">
                    <a:moveTo>
                      <a:pt x="7291439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7582269" y="69850"/>
                    </a:lnTo>
                    <a:lnTo>
                      <a:pt x="7582269" y="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</p:grpSp>
      <p:grpSp>
        <p:nvGrpSpPr>
          <p:cNvPr id="65" name="Group 65"/>
          <p:cNvGrpSpPr/>
          <p:nvPr/>
        </p:nvGrpSpPr>
        <p:grpSpPr>
          <a:xfrm>
            <a:off x="11022133" y="2345971"/>
            <a:ext cx="4114458" cy="310120"/>
            <a:chOff x="0" y="0"/>
            <a:chExt cx="7582269" cy="571500"/>
          </a:xfrm>
        </p:grpSpPr>
        <p:sp>
          <p:nvSpPr>
            <p:cNvPr id="66" name="Freeform 66"/>
            <p:cNvSpPr/>
            <p:nvPr/>
          </p:nvSpPr>
          <p:spPr>
            <a:xfrm>
              <a:off x="0" y="255270"/>
              <a:ext cx="7582269" cy="69850"/>
            </a:xfrm>
            <a:custGeom>
              <a:avLst/>
              <a:gdLst/>
              <a:ahLst/>
              <a:cxnLst/>
              <a:rect l="l" t="t" r="r" b="b"/>
              <a:pathLst>
                <a:path w="7582269" h="69850">
                  <a:moveTo>
                    <a:pt x="729143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582269" y="69850"/>
                  </a:lnTo>
                  <a:lnTo>
                    <a:pt x="7582269" y="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67" name="Group 67"/>
          <p:cNvGrpSpPr/>
          <p:nvPr/>
        </p:nvGrpSpPr>
        <p:grpSpPr>
          <a:xfrm rot="5400000">
            <a:off x="14732608" y="2786429"/>
            <a:ext cx="807966" cy="237169"/>
            <a:chOff x="0" y="0"/>
            <a:chExt cx="1730606" cy="508000"/>
          </a:xfrm>
        </p:grpSpPr>
        <p:sp>
          <p:nvSpPr>
            <p:cNvPr id="68" name="Freeform 68"/>
            <p:cNvSpPr/>
            <p:nvPr/>
          </p:nvSpPr>
          <p:spPr>
            <a:xfrm>
              <a:off x="0" y="215900"/>
              <a:ext cx="1434696" cy="76200"/>
            </a:xfrm>
            <a:custGeom>
              <a:avLst/>
              <a:gdLst/>
              <a:ahLst/>
              <a:cxnLst/>
              <a:rect l="l" t="t" r="r" b="b"/>
              <a:pathLst>
                <a:path w="1434696" h="76200">
                  <a:moveTo>
                    <a:pt x="0" y="0"/>
                  </a:moveTo>
                  <a:lnTo>
                    <a:pt x="1434696" y="0"/>
                  </a:lnTo>
                  <a:lnTo>
                    <a:pt x="1434696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69" name="Freeform 69"/>
            <p:cNvSpPr/>
            <p:nvPr/>
          </p:nvSpPr>
          <p:spPr>
            <a:xfrm>
              <a:off x="1355956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70" name="Group 70"/>
          <p:cNvGrpSpPr/>
          <p:nvPr/>
        </p:nvGrpSpPr>
        <p:grpSpPr>
          <a:xfrm>
            <a:off x="6144470" y="6438414"/>
            <a:ext cx="914767" cy="310120"/>
            <a:chOff x="0" y="0"/>
            <a:chExt cx="1685765" cy="571500"/>
          </a:xfrm>
        </p:grpSpPr>
        <p:sp>
          <p:nvSpPr>
            <p:cNvPr id="71" name="Freeform 71"/>
            <p:cNvSpPr/>
            <p:nvPr/>
          </p:nvSpPr>
          <p:spPr>
            <a:xfrm>
              <a:off x="0" y="255270"/>
              <a:ext cx="1685765" cy="69850"/>
            </a:xfrm>
            <a:custGeom>
              <a:avLst/>
              <a:gdLst/>
              <a:ahLst/>
              <a:cxnLst/>
              <a:rect l="l" t="t" r="r" b="b"/>
              <a:pathLst>
                <a:path w="1685765" h="69850">
                  <a:moveTo>
                    <a:pt x="139493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685765" y="69850"/>
                  </a:lnTo>
                  <a:lnTo>
                    <a:pt x="1685765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2446166" y="3613364"/>
            <a:ext cx="1771546" cy="310120"/>
            <a:chOff x="0" y="0"/>
            <a:chExt cx="3264668" cy="571500"/>
          </a:xfrm>
        </p:grpSpPr>
        <p:sp>
          <p:nvSpPr>
            <p:cNvPr id="73" name="Freeform 73"/>
            <p:cNvSpPr/>
            <p:nvPr/>
          </p:nvSpPr>
          <p:spPr>
            <a:xfrm>
              <a:off x="0" y="255270"/>
              <a:ext cx="3264668" cy="69850"/>
            </a:xfrm>
            <a:custGeom>
              <a:avLst/>
              <a:gdLst/>
              <a:ahLst/>
              <a:cxnLst/>
              <a:rect l="l" t="t" r="r" b="b"/>
              <a:pathLst>
                <a:path w="3264668" h="69850">
                  <a:moveTo>
                    <a:pt x="297383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264668" y="69850"/>
                  </a:lnTo>
                  <a:lnTo>
                    <a:pt x="3264668" y="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74" name="Group 74"/>
          <p:cNvGrpSpPr/>
          <p:nvPr/>
        </p:nvGrpSpPr>
        <p:grpSpPr>
          <a:xfrm rot="5400000">
            <a:off x="15317130" y="4236316"/>
            <a:ext cx="862835" cy="237169"/>
            <a:chOff x="0" y="0"/>
            <a:chExt cx="1848131" cy="508000"/>
          </a:xfrm>
        </p:grpSpPr>
        <p:sp>
          <p:nvSpPr>
            <p:cNvPr id="75" name="Freeform 75"/>
            <p:cNvSpPr/>
            <p:nvPr/>
          </p:nvSpPr>
          <p:spPr>
            <a:xfrm>
              <a:off x="0" y="215900"/>
              <a:ext cx="1552221" cy="76200"/>
            </a:xfrm>
            <a:custGeom>
              <a:avLst/>
              <a:gdLst/>
              <a:ahLst/>
              <a:cxnLst/>
              <a:rect l="l" t="t" r="r" b="b"/>
              <a:pathLst>
                <a:path w="1552221" h="76200">
                  <a:moveTo>
                    <a:pt x="0" y="0"/>
                  </a:moveTo>
                  <a:lnTo>
                    <a:pt x="1552221" y="0"/>
                  </a:lnTo>
                  <a:lnTo>
                    <a:pt x="155222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76" name="Freeform 76"/>
            <p:cNvSpPr/>
            <p:nvPr/>
          </p:nvSpPr>
          <p:spPr>
            <a:xfrm>
              <a:off x="147348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77" name="Group 77"/>
          <p:cNvGrpSpPr/>
          <p:nvPr/>
        </p:nvGrpSpPr>
        <p:grpSpPr>
          <a:xfrm rot="5400000">
            <a:off x="15444167" y="6604321"/>
            <a:ext cx="1865964" cy="237169"/>
            <a:chOff x="0" y="0"/>
            <a:chExt cx="3996763" cy="508000"/>
          </a:xfrm>
        </p:grpSpPr>
        <p:sp>
          <p:nvSpPr>
            <p:cNvPr id="78" name="Freeform 78"/>
            <p:cNvSpPr/>
            <p:nvPr/>
          </p:nvSpPr>
          <p:spPr>
            <a:xfrm>
              <a:off x="0" y="215900"/>
              <a:ext cx="3700853" cy="76200"/>
            </a:xfrm>
            <a:custGeom>
              <a:avLst/>
              <a:gdLst/>
              <a:ahLst/>
              <a:cxnLst/>
              <a:rect l="l" t="t" r="r" b="b"/>
              <a:pathLst>
                <a:path w="3700853" h="76200">
                  <a:moveTo>
                    <a:pt x="0" y="0"/>
                  </a:moveTo>
                  <a:lnTo>
                    <a:pt x="3700853" y="0"/>
                  </a:lnTo>
                  <a:lnTo>
                    <a:pt x="370085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79" name="Freeform 79"/>
            <p:cNvSpPr/>
            <p:nvPr/>
          </p:nvSpPr>
          <p:spPr>
            <a:xfrm>
              <a:off x="3622113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pic>
        <p:nvPicPr>
          <p:cNvPr id="80" name="Picture 8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327963" y="7751724"/>
            <a:ext cx="1236533" cy="1236533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739468" y="7739518"/>
            <a:ext cx="1252990" cy="1252990"/>
          </a:xfrm>
          <a:prstGeom prst="rect">
            <a:avLst/>
          </a:prstGeom>
        </p:spPr>
      </p:pic>
      <p:grpSp>
        <p:nvGrpSpPr>
          <p:cNvPr id="82" name="Group 82"/>
          <p:cNvGrpSpPr/>
          <p:nvPr/>
        </p:nvGrpSpPr>
        <p:grpSpPr>
          <a:xfrm rot="5400000">
            <a:off x="7143591" y="6107279"/>
            <a:ext cx="2935450" cy="237169"/>
            <a:chOff x="0" y="0"/>
            <a:chExt cx="6287528" cy="508000"/>
          </a:xfrm>
        </p:grpSpPr>
        <p:sp>
          <p:nvSpPr>
            <p:cNvPr id="83" name="Freeform 83"/>
            <p:cNvSpPr/>
            <p:nvPr/>
          </p:nvSpPr>
          <p:spPr>
            <a:xfrm>
              <a:off x="0" y="215900"/>
              <a:ext cx="5991618" cy="76200"/>
            </a:xfrm>
            <a:custGeom>
              <a:avLst/>
              <a:gdLst/>
              <a:ahLst/>
              <a:cxnLst/>
              <a:rect l="l" t="t" r="r" b="b"/>
              <a:pathLst>
                <a:path w="5991618" h="76200">
                  <a:moveTo>
                    <a:pt x="0" y="0"/>
                  </a:moveTo>
                  <a:lnTo>
                    <a:pt x="5991618" y="0"/>
                  </a:lnTo>
                  <a:lnTo>
                    <a:pt x="599161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4" name="Freeform 84"/>
            <p:cNvSpPr/>
            <p:nvPr/>
          </p:nvSpPr>
          <p:spPr>
            <a:xfrm>
              <a:off x="5912878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85" name="Group 85"/>
          <p:cNvGrpSpPr/>
          <p:nvPr/>
        </p:nvGrpSpPr>
        <p:grpSpPr>
          <a:xfrm rot="5400000">
            <a:off x="8356530" y="6107279"/>
            <a:ext cx="2935450" cy="237169"/>
            <a:chOff x="0" y="0"/>
            <a:chExt cx="6287528" cy="508000"/>
          </a:xfrm>
        </p:grpSpPr>
        <p:sp>
          <p:nvSpPr>
            <p:cNvPr id="86" name="Freeform 86"/>
            <p:cNvSpPr/>
            <p:nvPr/>
          </p:nvSpPr>
          <p:spPr>
            <a:xfrm>
              <a:off x="0" y="215900"/>
              <a:ext cx="5991618" cy="76200"/>
            </a:xfrm>
            <a:custGeom>
              <a:avLst/>
              <a:gdLst/>
              <a:ahLst/>
              <a:cxnLst/>
              <a:rect l="l" t="t" r="r" b="b"/>
              <a:pathLst>
                <a:path w="5991618" h="76200">
                  <a:moveTo>
                    <a:pt x="0" y="0"/>
                  </a:moveTo>
                  <a:lnTo>
                    <a:pt x="5991618" y="0"/>
                  </a:lnTo>
                  <a:lnTo>
                    <a:pt x="599161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7" name="Freeform 87"/>
            <p:cNvSpPr/>
            <p:nvPr/>
          </p:nvSpPr>
          <p:spPr>
            <a:xfrm>
              <a:off x="5912878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pic>
        <p:nvPicPr>
          <p:cNvPr id="88" name="Picture 8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85109" y="7733617"/>
            <a:ext cx="1258891" cy="1258891"/>
          </a:xfrm>
          <a:prstGeom prst="rect">
            <a:avLst/>
          </a:prstGeom>
        </p:spPr>
      </p:pic>
      <p:pic>
        <p:nvPicPr>
          <p:cNvPr id="89" name="Picture 8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9322447" y="7751724"/>
            <a:ext cx="1240785" cy="1240785"/>
          </a:xfrm>
          <a:prstGeom prst="rect">
            <a:avLst/>
          </a:prstGeom>
        </p:spPr>
      </p:pic>
      <p:grpSp>
        <p:nvGrpSpPr>
          <p:cNvPr id="90" name="Group 90"/>
          <p:cNvGrpSpPr/>
          <p:nvPr/>
        </p:nvGrpSpPr>
        <p:grpSpPr>
          <a:xfrm>
            <a:off x="3892003" y="4301968"/>
            <a:ext cx="800294" cy="532701"/>
            <a:chOff x="0" y="0"/>
            <a:chExt cx="1067059" cy="710269"/>
          </a:xfrm>
        </p:grpSpPr>
        <p:sp>
          <p:nvSpPr>
            <p:cNvPr id="91" name="TextBox 91"/>
            <p:cNvSpPr txBox="1"/>
            <p:nvPr/>
          </p:nvSpPr>
          <p:spPr>
            <a:xfrm>
              <a:off x="0" y="-19050"/>
              <a:ext cx="1067059" cy="275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68"/>
                </a:lnSpc>
              </a:pPr>
              <a:r>
                <a:rPr lang="en-US" sz="1300" spc="38">
                  <a:solidFill>
                    <a:srgbClr val="241D27"/>
                  </a:solidFill>
                  <a:latin typeface="Space Mono"/>
                </a:rPr>
                <a:t>relax</a:t>
              </a:r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266765" y="278680"/>
              <a:ext cx="533529" cy="431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20"/>
                </a:lnSpc>
              </a:pPr>
              <a:r>
                <a:rPr lang="en-US" sz="2000" spc="60">
                  <a:solidFill>
                    <a:srgbClr val="241D27"/>
                  </a:solidFill>
                  <a:ea typeface="Space Mono"/>
                </a:rPr>
                <a:t>☺️</a:t>
              </a:r>
            </a:p>
          </p:txBody>
        </p:sp>
      </p:grpSp>
      <p:sp>
        <p:nvSpPr>
          <p:cNvPr id="93" name="TextBox 93"/>
          <p:cNvSpPr txBox="1"/>
          <p:nvPr/>
        </p:nvSpPr>
        <p:spPr>
          <a:xfrm>
            <a:off x="3649839" y="5703893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👍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5414000" y="5703893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👎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7985842" y="1124050"/>
            <a:ext cx="3913996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Hi! What's your name?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569255" y="1736371"/>
            <a:ext cx="1001039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spc="400">
                <a:solidFill>
                  <a:srgbClr val="241D27"/>
                </a:solidFill>
                <a:latin typeface="Space Mono Bold"/>
              </a:rPr>
              <a:t>06</a:t>
            </a:r>
          </a:p>
        </p:txBody>
      </p:sp>
      <p:sp>
        <p:nvSpPr>
          <p:cNvPr id="97" name="TextBox 97"/>
          <p:cNvSpPr txBox="1"/>
          <p:nvPr/>
        </p:nvSpPr>
        <p:spPr>
          <a:xfrm rot="-5400000">
            <a:off x="-243024" y="5817320"/>
            <a:ext cx="454939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spc="227">
                <a:solidFill>
                  <a:srgbClr val="241D27"/>
                </a:solidFill>
                <a:latin typeface="Space Mono Bold"/>
              </a:rPr>
              <a:t>Demo 1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3240124" y="3251134"/>
            <a:ext cx="2904346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Do you want to relax or do you want to dance?</a:t>
            </a:r>
          </a:p>
        </p:txBody>
      </p:sp>
      <p:grpSp>
        <p:nvGrpSpPr>
          <p:cNvPr id="99" name="Group 99"/>
          <p:cNvGrpSpPr/>
          <p:nvPr/>
        </p:nvGrpSpPr>
        <p:grpSpPr>
          <a:xfrm>
            <a:off x="6722204" y="3618377"/>
            <a:ext cx="800294" cy="515683"/>
            <a:chOff x="0" y="0"/>
            <a:chExt cx="1067059" cy="687578"/>
          </a:xfrm>
        </p:grpSpPr>
        <p:sp>
          <p:nvSpPr>
            <p:cNvPr id="100" name="TextBox 100"/>
            <p:cNvSpPr txBox="1"/>
            <p:nvPr/>
          </p:nvSpPr>
          <p:spPr>
            <a:xfrm>
              <a:off x="0" y="411649"/>
              <a:ext cx="1067059" cy="275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68"/>
                </a:lnSpc>
              </a:pPr>
              <a:r>
                <a:rPr lang="en-US" sz="1300" spc="38">
                  <a:solidFill>
                    <a:srgbClr val="241D27"/>
                  </a:solidFill>
                  <a:latin typeface="Space Mono"/>
                </a:rPr>
                <a:t>dance</a:t>
              </a:r>
            </a:p>
          </p:txBody>
        </p:sp>
        <p:sp>
          <p:nvSpPr>
            <p:cNvPr id="101" name="TextBox 101"/>
            <p:cNvSpPr txBox="1"/>
            <p:nvPr/>
          </p:nvSpPr>
          <p:spPr>
            <a:xfrm>
              <a:off x="105452" y="-28575"/>
              <a:ext cx="856154" cy="431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20"/>
                </a:lnSpc>
              </a:pPr>
              <a:r>
                <a:rPr lang="en-US" sz="2000" spc="60">
                  <a:solidFill>
                    <a:srgbClr val="241D27"/>
                  </a:solidFill>
                  <a:ea typeface="Space Mono"/>
                </a:rPr>
                <a:t>🕺💃</a:t>
              </a:r>
            </a:p>
          </p:txBody>
        </p:sp>
      </p:grpSp>
      <p:sp>
        <p:nvSpPr>
          <p:cNvPr id="102" name="TextBox 102"/>
          <p:cNvSpPr txBox="1"/>
          <p:nvPr/>
        </p:nvSpPr>
        <p:spPr>
          <a:xfrm>
            <a:off x="3421649" y="5049402"/>
            <a:ext cx="2541295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Are you the nostalgic type?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7064707" y="7096106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👍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5444213" y="7096106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👎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8137093" y="3712688"/>
            <a:ext cx="2243946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In the kitchen or at the club?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11764457" y="4056888"/>
            <a:ext cx="800294" cy="21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8"/>
              </a:lnSpc>
            </a:pPr>
            <a:r>
              <a:rPr lang="en-US" sz="1300" spc="38">
                <a:solidFill>
                  <a:srgbClr val="241D27"/>
                </a:solidFill>
                <a:latin typeface="Space Mono"/>
              </a:rPr>
              <a:t>sad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11964530" y="4240022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😿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11564383" y="6392071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👍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13131866" y="6409839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👎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14617859" y="6436559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🗣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16389296" y="6436559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🥺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14217712" y="6277674"/>
            <a:ext cx="800294" cy="21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8"/>
              </a:lnSpc>
            </a:pPr>
            <a:r>
              <a:rPr lang="en-US" sz="1300" spc="38">
                <a:solidFill>
                  <a:srgbClr val="241D27"/>
                </a:solidFill>
                <a:latin typeface="Space Mono"/>
              </a:rPr>
              <a:t>scream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16264978" y="6277674"/>
            <a:ext cx="800294" cy="21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8"/>
              </a:lnSpc>
            </a:pPr>
            <a:r>
              <a:rPr lang="en-US" sz="1300" spc="38">
                <a:solidFill>
                  <a:srgbClr val="241D27"/>
                </a:solidFill>
                <a:latin typeface="Space Mono"/>
              </a:rPr>
              <a:t>sulk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15629963" y="4018681"/>
            <a:ext cx="800294" cy="21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8"/>
              </a:lnSpc>
            </a:pPr>
            <a:r>
              <a:rPr lang="en-US" sz="1300" spc="38">
                <a:solidFill>
                  <a:srgbClr val="241D27"/>
                </a:solidFill>
                <a:latin typeface="Space Mono"/>
              </a:rPr>
              <a:t>mad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5830036" y="4233850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😡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7736946" y="5919349"/>
            <a:ext cx="800294" cy="21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8"/>
              </a:lnSpc>
            </a:pPr>
            <a:r>
              <a:rPr lang="en-US" sz="1300" spc="38">
                <a:solidFill>
                  <a:srgbClr val="241D27"/>
                </a:solidFill>
                <a:latin typeface="Space Mono"/>
              </a:rPr>
              <a:t>kitchen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9742766" y="5928826"/>
            <a:ext cx="800294" cy="21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8"/>
              </a:lnSpc>
            </a:pPr>
            <a:r>
              <a:rPr lang="en-US" sz="1300" spc="38">
                <a:solidFill>
                  <a:srgbClr val="241D27"/>
                </a:solidFill>
                <a:latin typeface="Space Mono"/>
              </a:rPr>
              <a:t>club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8211170" y="5617041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🧑‍🍳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9861351" y="5617041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🍻</a:t>
            </a:r>
          </a:p>
        </p:txBody>
      </p:sp>
      <p:sp>
        <p:nvSpPr>
          <p:cNvPr id="120" name="AutoShape 120"/>
          <p:cNvSpPr/>
          <p:nvPr/>
        </p:nvSpPr>
        <p:spPr>
          <a:xfrm>
            <a:off x="3421649" y="5723121"/>
            <a:ext cx="1389232" cy="3400706"/>
          </a:xfrm>
          <a:prstGeom prst="rect">
            <a:avLst/>
          </a:prstGeom>
          <a:solidFill>
            <a:srgbClr val="241D27">
              <a:alpha val="80784"/>
            </a:srgbClr>
          </a:solidFill>
        </p:spPr>
      </p:sp>
      <p:sp>
        <p:nvSpPr>
          <p:cNvPr id="121" name="AutoShape 121"/>
          <p:cNvSpPr/>
          <p:nvPr/>
        </p:nvSpPr>
        <p:spPr>
          <a:xfrm>
            <a:off x="4808087" y="6968298"/>
            <a:ext cx="1539672" cy="2155529"/>
          </a:xfrm>
          <a:prstGeom prst="rect">
            <a:avLst/>
          </a:prstGeom>
          <a:solidFill>
            <a:srgbClr val="241D27">
              <a:alpha val="80784"/>
            </a:srgbClr>
          </a:solidFill>
        </p:spPr>
      </p:sp>
      <p:sp>
        <p:nvSpPr>
          <p:cNvPr id="122" name="AutoShape 122"/>
          <p:cNvSpPr/>
          <p:nvPr/>
        </p:nvSpPr>
        <p:spPr>
          <a:xfrm rot="-5400000">
            <a:off x="10653201" y="2602151"/>
            <a:ext cx="6894682" cy="6148670"/>
          </a:xfrm>
          <a:prstGeom prst="rect">
            <a:avLst/>
          </a:prstGeom>
          <a:solidFill>
            <a:srgbClr val="241D27">
              <a:alpha val="80784"/>
            </a:srgbClr>
          </a:solidFill>
        </p:spPr>
      </p:sp>
      <p:sp>
        <p:nvSpPr>
          <p:cNvPr id="123" name="AutoShape 123"/>
          <p:cNvSpPr/>
          <p:nvPr/>
        </p:nvSpPr>
        <p:spPr>
          <a:xfrm>
            <a:off x="6258860" y="2905014"/>
            <a:ext cx="1540524" cy="3320849"/>
          </a:xfrm>
          <a:prstGeom prst="rect">
            <a:avLst/>
          </a:prstGeom>
          <a:solidFill>
            <a:srgbClr val="241D27">
              <a:alpha val="80784"/>
            </a:srgbClr>
          </a:solidFill>
        </p:spPr>
      </p:sp>
      <p:sp>
        <p:nvSpPr>
          <p:cNvPr id="124" name="AutoShape 124"/>
          <p:cNvSpPr/>
          <p:nvPr/>
        </p:nvSpPr>
        <p:spPr>
          <a:xfrm>
            <a:off x="7799384" y="2905014"/>
            <a:ext cx="3226823" cy="6218813"/>
          </a:xfrm>
          <a:prstGeom prst="rect">
            <a:avLst/>
          </a:prstGeom>
          <a:solidFill>
            <a:srgbClr val="241D27">
              <a:alpha val="80784"/>
            </a:srgbClr>
          </a:solid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097250" cy="8229600"/>
            <a:chOff x="0" y="0"/>
            <a:chExt cx="32819084" cy="16778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819085" cy="16778514"/>
            </a:xfrm>
            <a:custGeom>
              <a:avLst/>
              <a:gdLst/>
              <a:ahLst/>
              <a:cxnLst/>
              <a:rect l="l" t="t" r="r" b="b"/>
              <a:pathLst>
                <a:path w="32819085" h="16778514">
                  <a:moveTo>
                    <a:pt x="0" y="0"/>
                  </a:moveTo>
                  <a:lnTo>
                    <a:pt x="0" y="16778514"/>
                  </a:lnTo>
                  <a:lnTo>
                    <a:pt x="32819085" y="16778514"/>
                  </a:lnTo>
                  <a:lnTo>
                    <a:pt x="32819085" y="0"/>
                  </a:lnTo>
                  <a:lnTo>
                    <a:pt x="0" y="0"/>
                  </a:lnTo>
                  <a:close/>
                  <a:moveTo>
                    <a:pt x="32758125" y="16717555"/>
                  </a:moveTo>
                  <a:lnTo>
                    <a:pt x="59690" y="16717555"/>
                  </a:lnTo>
                  <a:lnTo>
                    <a:pt x="59690" y="59690"/>
                  </a:lnTo>
                  <a:lnTo>
                    <a:pt x="32758125" y="59690"/>
                  </a:lnTo>
                  <a:lnTo>
                    <a:pt x="32758125" y="16717555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2082149" cy="8229600"/>
            <a:chOff x="0" y="0"/>
            <a:chExt cx="4245087" cy="167785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45087" cy="16778514"/>
            </a:xfrm>
            <a:custGeom>
              <a:avLst/>
              <a:gdLst/>
              <a:ahLst/>
              <a:cxnLst/>
              <a:rect l="l" t="t" r="r" b="b"/>
              <a:pathLst>
                <a:path w="4245087" h="16778514">
                  <a:moveTo>
                    <a:pt x="0" y="0"/>
                  </a:moveTo>
                  <a:lnTo>
                    <a:pt x="0" y="16778514"/>
                  </a:lnTo>
                  <a:lnTo>
                    <a:pt x="4245087" y="16778514"/>
                  </a:lnTo>
                  <a:lnTo>
                    <a:pt x="4245087" y="0"/>
                  </a:lnTo>
                  <a:lnTo>
                    <a:pt x="0" y="0"/>
                  </a:lnTo>
                  <a:close/>
                  <a:moveTo>
                    <a:pt x="4184127" y="16717555"/>
                  </a:moveTo>
                  <a:lnTo>
                    <a:pt x="59690" y="16717555"/>
                  </a:lnTo>
                  <a:lnTo>
                    <a:pt x="59690" y="59690"/>
                  </a:lnTo>
                  <a:lnTo>
                    <a:pt x="4184127" y="59690"/>
                  </a:lnTo>
                  <a:lnTo>
                    <a:pt x="4184127" y="16717555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2082149" cy="1994069"/>
            <a:chOff x="0" y="0"/>
            <a:chExt cx="6630486" cy="6350000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6485706" cy="6205220"/>
            </a:xfrm>
            <a:custGeom>
              <a:avLst/>
              <a:gdLst/>
              <a:ahLst/>
              <a:cxnLst/>
              <a:rect l="l" t="t" r="r" b="b"/>
              <a:pathLst>
                <a:path w="6485706" h="6205220">
                  <a:moveTo>
                    <a:pt x="0" y="0"/>
                  </a:moveTo>
                  <a:lnTo>
                    <a:pt x="6485706" y="0"/>
                  </a:lnTo>
                  <a:lnTo>
                    <a:pt x="6485706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D7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630486" cy="6350000"/>
            </a:xfrm>
            <a:custGeom>
              <a:avLst/>
              <a:gdLst/>
              <a:ahLst/>
              <a:cxnLst/>
              <a:rect l="l" t="t" r="r" b="b"/>
              <a:pathLst>
                <a:path w="6630486" h="6350000">
                  <a:moveTo>
                    <a:pt x="6485706" y="6205220"/>
                  </a:moveTo>
                  <a:lnTo>
                    <a:pt x="6630486" y="6205220"/>
                  </a:lnTo>
                  <a:lnTo>
                    <a:pt x="6630486" y="6350000"/>
                  </a:lnTo>
                  <a:lnTo>
                    <a:pt x="6485706" y="6350000"/>
                  </a:lnTo>
                  <a:lnTo>
                    <a:pt x="6485706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485706" y="144780"/>
                  </a:moveTo>
                  <a:lnTo>
                    <a:pt x="6630486" y="144780"/>
                  </a:lnTo>
                  <a:lnTo>
                    <a:pt x="6630486" y="6205220"/>
                  </a:lnTo>
                  <a:lnTo>
                    <a:pt x="6485706" y="6205220"/>
                  </a:lnTo>
                  <a:lnTo>
                    <a:pt x="6485706" y="144780"/>
                  </a:lnTo>
                  <a:close/>
                  <a:moveTo>
                    <a:pt x="144780" y="6205220"/>
                  </a:moveTo>
                  <a:lnTo>
                    <a:pt x="6485706" y="6205220"/>
                  </a:lnTo>
                  <a:lnTo>
                    <a:pt x="6485706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485706" y="0"/>
                  </a:moveTo>
                  <a:lnTo>
                    <a:pt x="6630486" y="0"/>
                  </a:lnTo>
                  <a:lnTo>
                    <a:pt x="6630486" y="144780"/>
                  </a:lnTo>
                  <a:lnTo>
                    <a:pt x="6485706" y="144780"/>
                  </a:lnTo>
                  <a:lnTo>
                    <a:pt x="648570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485706" y="0"/>
                  </a:lnTo>
                  <a:lnTo>
                    <a:pt x="648570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sp>
        <p:nvSpPr>
          <p:cNvPr id="9" name="AutoShape 9"/>
          <p:cNvSpPr/>
          <p:nvPr/>
        </p:nvSpPr>
        <p:spPr>
          <a:xfrm>
            <a:off x="1028700" y="3022769"/>
            <a:ext cx="2082149" cy="6235531"/>
          </a:xfrm>
          <a:prstGeom prst="rect">
            <a:avLst/>
          </a:prstGeom>
          <a:solidFill>
            <a:srgbClr val="241D27">
              <a:alpha val="9803"/>
            </a:srgbClr>
          </a:solid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3246559" y="1257300"/>
            <a:ext cx="13682479" cy="7848104"/>
            <a:chOff x="0" y="0"/>
            <a:chExt cx="7981950" cy="4578350"/>
          </a:xfrm>
        </p:grpSpPr>
        <p:sp>
          <p:nvSpPr>
            <p:cNvPr id="11" name="Freeform 11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sp>
        <p:nvSpPr>
          <p:cNvPr id="16" name="TextBox 16"/>
          <p:cNvSpPr txBox="1"/>
          <p:nvPr/>
        </p:nvSpPr>
        <p:spPr>
          <a:xfrm rot="5400000">
            <a:off x="14302789" y="2697017"/>
            <a:ext cx="3842796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225">
                <a:solidFill>
                  <a:srgbClr val="241D27"/>
                </a:solidFill>
                <a:latin typeface="Space Mono Bold"/>
              </a:rPr>
              <a:t>Demo 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8709" y="1716172"/>
            <a:ext cx="148213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spc="400">
                <a:solidFill>
                  <a:srgbClr val="000000"/>
                </a:solidFill>
                <a:latin typeface="Space Mono Bold"/>
              </a:rPr>
              <a:t>06.5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8163" y="3810085"/>
            <a:ext cx="1963223" cy="368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000" spc="120" dirty="0">
                <a:solidFill>
                  <a:srgbClr val="241D27"/>
                </a:solidFill>
                <a:latin typeface="Space Mono"/>
              </a:rPr>
              <a:t>hi</a:t>
            </a:r>
          </a:p>
          <a:p>
            <a:pPr algn="ctr">
              <a:lnSpc>
                <a:spcPts val="5000"/>
              </a:lnSpc>
            </a:pPr>
            <a:r>
              <a:rPr lang="en-US" sz="2000" spc="120" dirty="0" err="1">
                <a:solidFill>
                  <a:srgbClr val="241D27"/>
                </a:solidFill>
                <a:latin typeface="Space Mono"/>
              </a:rPr>
              <a:t>kyle</a:t>
            </a:r>
            <a:endParaRPr lang="en-US" sz="2000" spc="120" dirty="0">
              <a:solidFill>
                <a:srgbClr val="241D27"/>
              </a:solidFill>
              <a:latin typeface="Space Mono"/>
            </a:endParaRPr>
          </a:p>
          <a:p>
            <a:pPr algn="ctr">
              <a:lnSpc>
                <a:spcPts val="5000"/>
              </a:lnSpc>
            </a:pPr>
            <a:r>
              <a:rPr lang="en-US" sz="2000" spc="120" dirty="0">
                <a:solidFill>
                  <a:srgbClr val="241D27"/>
                </a:solidFill>
                <a:latin typeface="Space Mono"/>
              </a:rPr>
              <a:t>great</a:t>
            </a:r>
          </a:p>
          <a:p>
            <a:pPr algn="ctr">
              <a:lnSpc>
                <a:spcPts val="5000"/>
              </a:lnSpc>
            </a:pPr>
            <a:r>
              <a:rPr lang="en-US" sz="2000" spc="120" dirty="0">
                <a:solidFill>
                  <a:srgbClr val="241D27"/>
                </a:solidFill>
                <a:latin typeface="Space Mono"/>
              </a:rPr>
              <a:t>relax</a:t>
            </a:r>
          </a:p>
          <a:p>
            <a:pPr algn="ctr">
              <a:lnSpc>
                <a:spcPts val="5000"/>
              </a:lnSpc>
            </a:pPr>
            <a:r>
              <a:rPr lang="en-US" sz="2000" spc="120" dirty="0">
                <a:solidFill>
                  <a:srgbClr val="241D27"/>
                </a:solidFill>
                <a:latin typeface="Space Mono"/>
              </a:rPr>
              <a:t>n/nostalgic</a:t>
            </a:r>
          </a:p>
          <a:p>
            <a:pPr algn="ctr">
              <a:lnSpc>
                <a:spcPts val="5000"/>
              </a:lnSpc>
            </a:pPr>
            <a:r>
              <a:rPr lang="en-US" sz="2000" spc="120" dirty="0">
                <a:solidFill>
                  <a:srgbClr val="241D27"/>
                </a:solidFill>
                <a:latin typeface="Space Mono"/>
              </a:rPr>
              <a:t>y/tired</a:t>
            </a:r>
          </a:p>
        </p:txBody>
      </p:sp>
      <p:pic>
        <p:nvPicPr>
          <p:cNvPr id="20" name="kyle.mov" descr="kyle.mov">
            <a:hlinkClick r:id="" action="ppaction://media"/>
            <a:extLst>
              <a:ext uri="{FF2B5EF4-FFF2-40B4-BE49-F238E27FC236}">
                <a16:creationId xmlns:a16="http://schemas.microsoft.com/office/drawing/2014/main" id="{CF2C0BAA-AED4-3D44-8081-685E4BEB0A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8904" y="1575635"/>
            <a:ext cx="10442062" cy="6818962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58432" y="3269041"/>
            <a:ext cx="2022686" cy="54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000" spc="120">
                <a:solidFill>
                  <a:srgbClr val="241D27"/>
                </a:solidFill>
                <a:latin typeface="Space Mono Bold"/>
              </a:rPr>
              <a:t>INPUTS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6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1948194"/>
            <a:chOff x="0" y="0"/>
            <a:chExt cx="33090958" cy="39719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90957" cy="3971978"/>
            </a:xfrm>
            <a:custGeom>
              <a:avLst/>
              <a:gdLst/>
              <a:ahLst/>
              <a:cxnLst/>
              <a:rect l="l" t="t" r="r" b="b"/>
              <a:pathLst>
                <a:path w="33090957" h="3971978">
                  <a:moveTo>
                    <a:pt x="0" y="0"/>
                  </a:moveTo>
                  <a:lnTo>
                    <a:pt x="0" y="3971978"/>
                  </a:lnTo>
                  <a:lnTo>
                    <a:pt x="33090957" y="3971978"/>
                  </a:lnTo>
                  <a:lnTo>
                    <a:pt x="33090957" y="0"/>
                  </a:lnTo>
                  <a:lnTo>
                    <a:pt x="0" y="0"/>
                  </a:lnTo>
                  <a:close/>
                  <a:moveTo>
                    <a:pt x="33029999" y="3911019"/>
                  </a:moveTo>
                  <a:lnTo>
                    <a:pt x="59690" y="3911019"/>
                  </a:lnTo>
                  <a:lnTo>
                    <a:pt x="59690" y="59690"/>
                  </a:lnTo>
                  <a:lnTo>
                    <a:pt x="33029999" y="59690"/>
                  </a:lnTo>
                  <a:lnTo>
                    <a:pt x="33029999" y="3911019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05762"/>
            <a:ext cx="16230600" cy="8229600"/>
            <a:chOff x="0" y="0"/>
            <a:chExt cx="33090958" cy="167785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090957" cy="16778514"/>
            </a:xfrm>
            <a:custGeom>
              <a:avLst/>
              <a:gdLst/>
              <a:ahLst/>
              <a:cxnLst/>
              <a:rect l="l" t="t" r="r" b="b"/>
              <a:pathLst>
                <a:path w="33090957" h="16778514">
                  <a:moveTo>
                    <a:pt x="0" y="0"/>
                  </a:moveTo>
                  <a:lnTo>
                    <a:pt x="0" y="16778514"/>
                  </a:lnTo>
                  <a:lnTo>
                    <a:pt x="33090957" y="16778514"/>
                  </a:lnTo>
                  <a:lnTo>
                    <a:pt x="33090957" y="0"/>
                  </a:lnTo>
                  <a:lnTo>
                    <a:pt x="0" y="0"/>
                  </a:lnTo>
                  <a:close/>
                  <a:moveTo>
                    <a:pt x="33029999" y="16717555"/>
                  </a:moveTo>
                  <a:lnTo>
                    <a:pt x="59690" y="16717555"/>
                  </a:lnTo>
                  <a:lnTo>
                    <a:pt x="59690" y="59690"/>
                  </a:lnTo>
                  <a:lnTo>
                    <a:pt x="33029999" y="59690"/>
                  </a:lnTo>
                  <a:lnTo>
                    <a:pt x="33029999" y="16717555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958449" y="2976894"/>
            <a:ext cx="12218702" cy="6281406"/>
            <a:chOff x="0" y="0"/>
            <a:chExt cx="24911497" cy="128065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11496" cy="12806535"/>
            </a:xfrm>
            <a:custGeom>
              <a:avLst/>
              <a:gdLst/>
              <a:ahLst/>
              <a:cxnLst/>
              <a:rect l="l" t="t" r="r" b="b"/>
              <a:pathLst>
                <a:path w="24911496" h="12806535">
                  <a:moveTo>
                    <a:pt x="0" y="0"/>
                  </a:moveTo>
                  <a:lnTo>
                    <a:pt x="0" y="12806535"/>
                  </a:lnTo>
                  <a:lnTo>
                    <a:pt x="24911496" y="12806535"/>
                  </a:lnTo>
                  <a:lnTo>
                    <a:pt x="24911496" y="0"/>
                  </a:lnTo>
                  <a:lnTo>
                    <a:pt x="0" y="0"/>
                  </a:lnTo>
                  <a:close/>
                  <a:moveTo>
                    <a:pt x="24850537" y="12745576"/>
                  </a:moveTo>
                  <a:lnTo>
                    <a:pt x="59690" y="12745576"/>
                  </a:lnTo>
                  <a:lnTo>
                    <a:pt x="59690" y="59690"/>
                  </a:lnTo>
                  <a:lnTo>
                    <a:pt x="24850537" y="59690"/>
                  </a:lnTo>
                  <a:lnTo>
                    <a:pt x="24850537" y="12745576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2958449" y="2999831"/>
            <a:ext cx="12218702" cy="6235531"/>
          </a:xfrm>
          <a:prstGeom prst="rect">
            <a:avLst/>
          </a:prstGeom>
          <a:solidFill>
            <a:srgbClr val="241D27">
              <a:alpha val="9803"/>
            </a:srgbClr>
          </a:solidFill>
        </p:spPr>
      </p:sp>
      <p:grpSp>
        <p:nvGrpSpPr>
          <p:cNvPr id="9" name="Group 9"/>
          <p:cNvGrpSpPr/>
          <p:nvPr/>
        </p:nvGrpSpPr>
        <p:grpSpPr>
          <a:xfrm>
            <a:off x="15177151" y="1028700"/>
            <a:ext cx="2082149" cy="1994069"/>
            <a:chOff x="0" y="0"/>
            <a:chExt cx="6630486" cy="6350000"/>
          </a:xfrm>
        </p:grpSpPr>
        <p:sp>
          <p:nvSpPr>
            <p:cNvPr id="10" name="Freeform 10"/>
            <p:cNvSpPr/>
            <p:nvPr/>
          </p:nvSpPr>
          <p:spPr>
            <a:xfrm>
              <a:off x="72390" y="72390"/>
              <a:ext cx="6485706" cy="6205220"/>
            </a:xfrm>
            <a:custGeom>
              <a:avLst/>
              <a:gdLst/>
              <a:ahLst/>
              <a:cxnLst/>
              <a:rect l="l" t="t" r="r" b="b"/>
              <a:pathLst>
                <a:path w="6485706" h="6205220">
                  <a:moveTo>
                    <a:pt x="0" y="0"/>
                  </a:moveTo>
                  <a:lnTo>
                    <a:pt x="6485706" y="0"/>
                  </a:lnTo>
                  <a:lnTo>
                    <a:pt x="6485706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D76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630486" cy="6350000"/>
            </a:xfrm>
            <a:custGeom>
              <a:avLst/>
              <a:gdLst/>
              <a:ahLst/>
              <a:cxnLst/>
              <a:rect l="l" t="t" r="r" b="b"/>
              <a:pathLst>
                <a:path w="6630486" h="6350000">
                  <a:moveTo>
                    <a:pt x="6485706" y="6205220"/>
                  </a:moveTo>
                  <a:lnTo>
                    <a:pt x="6630486" y="6205220"/>
                  </a:lnTo>
                  <a:lnTo>
                    <a:pt x="6630486" y="6350000"/>
                  </a:lnTo>
                  <a:lnTo>
                    <a:pt x="6485706" y="6350000"/>
                  </a:lnTo>
                  <a:lnTo>
                    <a:pt x="6485706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485706" y="144780"/>
                  </a:moveTo>
                  <a:lnTo>
                    <a:pt x="6630486" y="144780"/>
                  </a:lnTo>
                  <a:lnTo>
                    <a:pt x="6630486" y="6205220"/>
                  </a:lnTo>
                  <a:lnTo>
                    <a:pt x="6485706" y="6205220"/>
                  </a:lnTo>
                  <a:lnTo>
                    <a:pt x="6485706" y="144780"/>
                  </a:lnTo>
                  <a:close/>
                  <a:moveTo>
                    <a:pt x="144780" y="6205220"/>
                  </a:moveTo>
                  <a:lnTo>
                    <a:pt x="6485706" y="6205220"/>
                  </a:lnTo>
                  <a:lnTo>
                    <a:pt x="6485706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485706" y="0"/>
                  </a:moveTo>
                  <a:lnTo>
                    <a:pt x="6630486" y="0"/>
                  </a:lnTo>
                  <a:lnTo>
                    <a:pt x="6630486" y="144780"/>
                  </a:lnTo>
                  <a:lnTo>
                    <a:pt x="6485706" y="144780"/>
                  </a:lnTo>
                  <a:lnTo>
                    <a:pt x="648570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485706" y="0"/>
                  </a:lnTo>
                  <a:lnTo>
                    <a:pt x="648570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28700" y="1454235"/>
            <a:ext cx="14148451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225">
                <a:solidFill>
                  <a:srgbClr val="241D27"/>
                </a:solidFill>
                <a:latin typeface="Space Mono Bold"/>
              </a:rPr>
              <a:t>Challenges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717706" y="1716172"/>
            <a:ext cx="1001039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spc="400">
                <a:solidFill>
                  <a:srgbClr val="000000"/>
                </a:solidFill>
                <a:latin typeface="Space Mono Bold"/>
              </a:rPr>
              <a:t>07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87049" y="3536385"/>
            <a:ext cx="7335039" cy="5063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2500" spc="25" dirty="0">
                <a:solidFill>
                  <a:srgbClr val="FF1616"/>
                </a:solidFill>
                <a:latin typeface="Space Mono Bold"/>
              </a:rPr>
              <a:t>- initial decision tree</a:t>
            </a:r>
          </a:p>
          <a:p>
            <a:pPr>
              <a:lnSpc>
                <a:spcPts val="5000"/>
              </a:lnSpc>
            </a:pPr>
            <a:r>
              <a:rPr lang="en-US" sz="2500" spc="25" dirty="0">
                <a:solidFill>
                  <a:srgbClr val="FF1616"/>
                </a:solidFill>
                <a:latin typeface="Space Mono Bold"/>
              </a:rPr>
              <a:t>- name recognition</a:t>
            </a:r>
          </a:p>
          <a:p>
            <a:pPr>
              <a:lnSpc>
                <a:spcPts val="5000"/>
              </a:lnSpc>
            </a:pPr>
            <a:r>
              <a:rPr lang="en-US" sz="2500" spc="25" dirty="0">
                <a:solidFill>
                  <a:srgbClr val="FF1616"/>
                </a:solidFill>
                <a:latin typeface="Space Mono Bold"/>
              </a:rPr>
              <a:t>- NLU</a:t>
            </a:r>
          </a:p>
          <a:p>
            <a:pPr>
              <a:lnSpc>
                <a:spcPts val="5000"/>
              </a:lnSpc>
            </a:pPr>
            <a:r>
              <a:rPr lang="en-US" sz="2500" spc="25" dirty="0">
                <a:solidFill>
                  <a:srgbClr val="FF1616"/>
                </a:solidFill>
                <a:latin typeface="Space Mono Bold"/>
              </a:rPr>
              <a:t>	- negation </a:t>
            </a:r>
          </a:p>
          <a:p>
            <a:pPr>
              <a:lnSpc>
                <a:spcPts val="5000"/>
              </a:lnSpc>
            </a:pPr>
            <a:r>
              <a:rPr lang="en-US" sz="2500" spc="25" dirty="0">
                <a:solidFill>
                  <a:srgbClr val="FF1616"/>
                </a:solidFill>
                <a:latin typeface="Space Mono Bold"/>
              </a:rPr>
              <a:t>	("not so good", "not bad")</a:t>
            </a:r>
          </a:p>
          <a:p>
            <a:pPr>
              <a:lnSpc>
                <a:spcPts val="5000"/>
              </a:lnSpc>
            </a:pPr>
            <a:r>
              <a:rPr lang="en-US" sz="2500" spc="25" dirty="0">
                <a:solidFill>
                  <a:srgbClr val="FF1616"/>
                </a:solidFill>
                <a:latin typeface="Space Mono Bold"/>
              </a:rPr>
              <a:t>	- relative ("The second one.")</a:t>
            </a:r>
          </a:p>
          <a:p>
            <a:pPr>
              <a:lnSpc>
                <a:spcPts val="5000"/>
              </a:lnSpc>
            </a:pPr>
            <a:r>
              <a:rPr lang="en-US" sz="2500" spc="25" dirty="0">
                <a:solidFill>
                  <a:srgbClr val="FF1616"/>
                </a:solidFill>
                <a:latin typeface="Space Mono Bold"/>
              </a:rPr>
              <a:t>- pretrained embeddings</a:t>
            </a:r>
          </a:p>
          <a:p>
            <a:pPr>
              <a:lnSpc>
                <a:spcPts val="5000"/>
              </a:lnSpc>
            </a:pPr>
            <a:r>
              <a:rPr lang="en-US" sz="2500" spc="25" dirty="0">
                <a:solidFill>
                  <a:srgbClr val="FF1616"/>
                </a:solidFill>
                <a:latin typeface="Space Mono Bold"/>
              </a:rPr>
              <a:t>- no answer ("I don't know.")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16440" y="3578456"/>
            <a:ext cx="6093211" cy="4421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2500" spc="25" dirty="0">
                <a:solidFill>
                  <a:srgbClr val="1AB652"/>
                </a:solidFill>
                <a:latin typeface="Space Mono Bold"/>
              </a:rPr>
              <a:t>- first RASA assignment</a:t>
            </a:r>
          </a:p>
          <a:p>
            <a:pPr>
              <a:lnSpc>
                <a:spcPts val="5000"/>
              </a:lnSpc>
            </a:pPr>
            <a:r>
              <a:rPr lang="en-US" sz="2500" spc="25" dirty="0">
                <a:solidFill>
                  <a:srgbClr val="1AB652"/>
                </a:solidFill>
                <a:latin typeface="Space Mono Bold"/>
              </a:rPr>
              <a:t>- Fallback Policy</a:t>
            </a:r>
          </a:p>
          <a:p>
            <a:pPr>
              <a:lnSpc>
                <a:spcPts val="5000"/>
              </a:lnSpc>
            </a:pPr>
            <a:r>
              <a:rPr lang="en-US" sz="2500" spc="25" dirty="0">
                <a:solidFill>
                  <a:srgbClr val="1AB652"/>
                </a:solidFill>
                <a:latin typeface="Space Mono Bold"/>
              </a:rPr>
              <a:t>- more training data</a:t>
            </a:r>
          </a:p>
          <a:p>
            <a:pPr>
              <a:lnSpc>
                <a:spcPts val="5000"/>
              </a:lnSpc>
            </a:pPr>
            <a:r>
              <a:rPr lang="en-US" sz="2500" spc="25" dirty="0">
                <a:solidFill>
                  <a:srgbClr val="1AB652"/>
                </a:solidFill>
                <a:latin typeface="Space Mono Bold"/>
              </a:rPr>
              <a:t>	- synonyms </a:t>
            </a:r>
          </a:p>
          <a:p>
            <a:pPr>
              <a:lnSpc>
                <a:spcPts val="5000"/>
              </a:lnSpc>
            </a:pPr>
            <a:r>
              <a:rPr lang="en-US" sz="2500" spc="25" dirty="0">
                <a:solidFill>
                  <a:srgbClr val="1AB652"/>
                </a:solidFill>
                <a:latin typeface="Space Mono Bold"/>
              </a:rPr>
              <a:t>	- paraphrasing</a:t>
            </a:r>
          </a:p>
          <a:p>
            <a:pPr>
              <a:lnSpc>
                <a:spcPts val="4999"/>
              </a:lnSpc>
            </a:pPr>
            <a:r>
              <a:rPr lang="en-US" sz="2500" spc="25" dirty="0">
                <a:solidFill>
                  <a:srgbClr val="1AB652"/>
                </a:solidFill>
                <a:latin typeface="Space Mono Bold"/>
              </a:rPr>
              <a:t>- supervised embeddings</a:t>
            </a:r>
          </a:p>
          <a:p>
            <a:pPr>
              <a:lnSpc>
                <a:spcPts val="5000"/>
              </a:lnSpc>
            </a:pPr>
            <a:r>
              <a:rPr lang="en-US" sz="2499" spc="24" dirty="0">
                <a:solidFill>
                  <a:srgbClr val="1AB652"/>
                </a:solidFill>
                <a:latin typeface="Space Mono Bold"/>
              </a:rPr>
              <a:t>- new story</a:t>
            </a:r>
          </a:p>
        </p:txBody>
      </p:sp>
      <p:sp>
        <p:nvSpPr>
          <p:cNvPr id="16" name="TextBox 16"/>
          <p:cNvSpPr txBox="1"/>
          <p:nvPr/>
        </p:nvSpPr>
        <p:spPr>
          <a:xfrm rot="5400000">
            <a:off x="-1021360" y="5782913"/>
            <a:ext cx="6258469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spc="227">
                <a:solidFill>
                  <a:srgbClr val="241D27"/>
                </a:solidFill>
                <a:latin typeface="Space Mono Bold"/>
              </a:rPr>
              <a:t>PROBLEMS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13073829" y="5805851"/>
            <a:ext cx="6212593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spc="227">
                <a:solidFill>
                  <a:srgbClr val="241D27"/>
                </a:solidFill>
                <a:latin typeface="Space Mono Bold"/>
              </a:rPr>
              <a:t>SOLUTIONS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33090958" cy="16778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90957" cy="16778514"/>
            </a:xfrm>
            <a:custGeom>
              <a:avLst/>
              <a:gdLst/>
              <a:ahLst/>
              <a:cxnLst/>
              <a:rect l="l" t="t" r="r" b="b"/>
              <a:pathLst>
                <a:path w="33090957" h="16778514">
                  <a:moveTo>
                    <a:pt x="0" y="0"/>
                  </a:moveTo>
                  <a:lnTo>
                    <a:pt x="0" y="16778514"/>
                  </a:lnTo>
                  <a:lnTo>
                    <a:pt x="33090957" y="16778514"/>
                  </a:lnTo>
                  <a:lnTo>
                    <a:pt x="33090957" y="0"/>
                  </a:lnTo>
                  <a:lnTo>
                    <a:pt x="0" y="0"/>
                  </a:lnTo>
                  <a:close/>
                  <a:moveTo>
                    <a:pt x="33029999" y="16717555"/>
                  </a:moveTo>
                  <a:lnTo>
                    <a:pt x="59690" y="16717555"/>
                  </a:lnTo>
                  <a:lnTo>
                    <a:pt x="59690" y="59690"/>
                  </a:lnTo>
                  <a:lnTo>
                    <a:pt x="33029999" y="59690"/>
                  </a:lnTo>
                  <a:lnTo>
                    <a:pt x="33029999" y="16717555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2082149" cy="8229600"/>
            <a:chOff x="0" y="0"/>
            <a:chExt cx="4245087" cy="167785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45087" cy="16778514"/>
            </a:xfrm>
            <a:custGeom>
              <a:avLst/>
              <a:gdLst/>
              <a:ahLst/>
              <a:cxnLst/>
              <a:rect l="l" t="t" r="r" b="b"/>
              <a:pathLst>
                <a:path w="4245087" h="16778514">
                  <a:moveTo>
                    <a:pt x="0" y="0"/>
                  </a:moveTo>
                  <a:lnTo>
                    <a:pt x="0" y="16778514"/>
                  </a:lnTo>
                  <a:lnTo>
                    <a:pt x="4245087" y="16778514"/>
                  </a:lnTo>
                  <a:lnTo>
                    <a:pt x="4245087" y="0"/>
                  </a:lnTo>
                  <a:lnTo>
                    <a:pt x="0" y="0"/>
                  </a:lnTo>
                  <a:close/>
                  <a:moveTo>
                    <a:pt x="4184127" y="16717555"/>
                  </a:moveTo>
                  <a:lnTo>
                    <a:pt x="59690" y="16717555"/>
                  </a:lnTo>
                  <a:lnTo>
                    <a:pt x="59690" y="59690"/>
                  </a:lnTo>
                  <a:lnTo>
                    <a:pt x="4184127" y="59690"/>
                  </a:lnTo>
                  <a:lnTo>
                    <a:pt x="4184127" y="16717555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1028700" y="3013292"/>
            <a:ext cx="2082149" cy="6235531"/>
          </a:xfrm>
          <a:prstGeom prst="rect">
            <a:avLst/>
          </a:prstGeom>
          <a:solidFill>
            <a:srgbClr val="241D27">
              <a:alpha val="9803"/>
            </a:srgbClr>
          </a:solidFill>
        </p:spPr>
      </p:sp>
      <p:grpSp>
        <p:nvGrpSpPr>
          <p:cNvPr id="7" name="Group 7"/>
          <p:cNvGrpSpPr/>
          <p:nvPr/>
        </p:nvGrpSpPr>
        <p:grpSpPr>
          <a:xfrm>
            <a:off x="1028700" y="1028700"/>
            <a:ext cx="2082149" cy="1994069"/>
            <a:chOff x="0" y="0"/>
            <a:chExt cx="6630486" cy="6350000"/>
          </a:xfrm>
        </p:grpSpPr>
        <p:sp>
          <p:nvSpPr>
            <p:cNvPr id="8" name="Freeform 8"/>
            <p:cNvSpPr/>
            <p:nvPr/>
          </p:nvSpPr>
          <p:spPr>
            <a:xfrm>
              <a:off x="72390" y="72390"/>
              <a:ext cx="6485706" cy="6205220"/>
            </a:xfrm>
            <a:custGeom>
              <a:avLst/>
              <a:gdLst/>
              <a:ahLst/>
              <a:cxnLst/>
              <a:rect l="l" t="t" r="r" b="b"/>
              <a:pathLst>
                <a:path w="6485706" h="6205220">
                  <a:moveTo>
                    <a:pt x="0" y="0"/>
                  </a:moveTo>
                  <a:lnTo>
                    <a:pt x="6485706" y="0"/>
                  </a:lnTo>
                  <a:lnTo>
                    <a:pt x="6485706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D7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630486" cy="6350000"/>
            </a:xfrm>
            <a:custGeom>
              <a:avLst/>
              <a:gdLst/>
              <a:ahLst/>
              <a:cxnLst/>
              <a:rect l="l" t="t" r="r" b="b"/>
              <a:pathLst>
                <a:path w="6630486" h="6350000">
                  <a:moveTo>
                    <a:pt x="6485706" y="6205220"/>
                  </a:moveTo>
                  <a:lnTo>
                    <a:pt x="6630486" y="6205220"/>
                  </a:lnTo>
                  <a:lnTo>
                    <a:pt x="6630486" y="6350000"/>
                  </a:lnTo>
                  <a:lnTo>
                    <a:pt x="6485706" y="6350000"/>
                  </a:lnTo>
                  <a:lnTo>
                    <a:pt x="6485706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485706" y="144780"/>
                  </a:moveTo>
                  <a:lnTo>
                    <a:pt x="6630486" y="144780"/>
                  </a:lnTo>
                  <a:lnTo>
                    <a:pt x="6630486" y="6205220"/>
                  </a:lnTo>
                  <a:lnTo>
                    <a:pt x="6485706" y="6205220"/>
                  </a:lnTo>
                  <a:lnTo>
                    <a:pt x="6485706" y="144780"/>
                  </a:lnTo>
                  <a:close/>
                  <a:moveTo>
                    <a:pt x="144780" y="6205220"/>
                  </a:moveTo>
                  <a:lnTo>
                    <a:pt x="6485706" y="6205220"/>
                  </a:lnTo>
                  <a:lnTo>
                    <a:pt x="6485706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485706" y="0"/>
                  </a:moveTo>
                  <a:lnTo>
                    <a:pt x="6630486" y="0"/>
                  </a:lnTo>
                  <a:lnTo>
                    <a:pt x="6630486" y="144780"/>
                  </a:lnTo>
                  <a:lnTo>
                    <a:pt x="6485706" y="144780"/>
                  </a:lnTo>
                  <a:lnTo>
                    <a:pt x="648570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485706" y="0"/>
                  </a:lnTo>
                  <a:lnTo>
                    <a:pt x="648570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41D27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9670965" y="1697075"/>
            <a:ext cx="543750" cy="237169"/>
            <a:chOff x="0" y="0"/>
            <a:chExt cx="1164674" cy="508000"/>
          </a:xfrm>
        </p:grpSpPr>
        <p:sp>
          <p:nvSpPr>
            <p:cNvPr id="11" name="Freeform 11"/>
            <p:cNvSpPr/>
            <p:nvPr/>
          </p:nvSpPr>
          <p:spPr>
            <a:xfrm>
              <a:off x="0" y="215900"/>
              <a:ext cx="868765" cy="76200"/>
            </a:xfrm>
            <a:custGeom>
              <a:avLst/>
              <a:gdLst/>
              <a:ahLst/>
              <a:cxnLst/>
              <a:rect l="l" t="t" r="r" b="b"/>
              <a:pathLst>
                <a:path w="868765" h="76200">
                  <a:moveTo>
                    <a:pt x="0" y="0"/>
                  </a:moveTo>
                  <a:lnTo>
                    <a:pt x="868765" y="0"/>
                  </a:lnTo>
                  <a:lnTo>
                    <a:pt x="868765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1ED76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790024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1ED76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258860" y="4086228"/>
            <a:ext cx="1726982" cy="237169"/>
            <a:chOff x="0" y="0"/>
            <a:chExt cx="3699073" cy="508000"/>
          </a:xfrm>
        </p:grpSpPr>
        <p:sp>
          <p:nvSpPr>
            <p:cNvPr id="14" name="Freeform 14"/>
            <p:cNvSpPr/>
            <p:nvPr/>
          </p:nvSpPr>
          <p:spPr>
            <a:xfrm>
              <a:off x="0" y="215900"/>
              <a:ext cx="3403164" cy="76200"/>
            </a:xfrm>
            <a:custGeom>
              <a:avLst/>
              <a:gdLst/>
              <a:ahLst/>
              <a:cxnLst/>
              <a:rect l="l" t="t" r="r" b="b"/>
              <a:pathLst>
                <a:path w="3403164" h="76200">
                  <a:moveTo>
                    <a:pt x="0" y="0"/>
                  </a:moveTo>
                  <a:lnTo>
                    <a:pt x="3403164" y="0"/>
                  </a:lnTo>
                  <a:lnTo>
                    <a:pt x="3403164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324423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16" name="Group 16"/>
          <p:cNvGrpSpPr/>
          <p:nvPr/>
        </p:nvGrpSpPr>
        <p:grpSpPr>
          <a:xfrm rot="5400000">
            <a:off x="4289283" y="4546854"/>
            <a:ext cx="806027" cy="237169"/>
            <a:chOff x="0" y="0"/>
            <a:chExt cx="1726454" cy="508000"/>
          </a:xfrm>
        </p:grpSpPr>
        <p:sp>
          <p:nvSpPr>
            <p:cNvPr id="17" name="Freeform 17"/>
            <p:cNvSpPr/>
            <p:nvPr/>
          </p:nvSpPr>
          <p:spPr>
            <a:xfrm>
              <a:off x="0" y="215900"/>
              <a:ext cx="1430544" cy="76200"/>
            </a:xfrm>
            <a:custGeom>
              <a:avLst/>
              <a:gdLst/>
              <a:ahLst/>
              <a:cxnLst/>
              <a:rect l="l" t="t" r="r" b="b"/>
              <a:pathLst>
                <a:path w="1430544" h="76200">
                  <a:moveTo>
                    <a:pt x="0" y="0"/>
                  </a:moveTo>
                  <a:lnTo>
                    <a:pt x="1430544" y="0"/>
                  </a:lnTo>
                  <a:lnTo>
                    <a:pt x="1430544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351804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19" name="Group 19"/>
          <p:cNvGrpSpPr/>
          <p:nvPr/>
        </p:nvGrpSpPr>
        <p:grpSpPr>
          <a:xfrm rot="5400000">
            <a:off x="3083603" y="6570920"/>
            <a:ext cx="1932767" cy="237169"/>
            <a:chOff x="0" y="0"/>
            <a:chExt cx="4139851" cy="508000"/>
          </a:xfrm>
        </p:grpSpPr>
        <p:sp>
          <p:nvSpPr>
            <p:cNvPr id="20" name="Freeform 20"/>
            <p:cNvSpPr/>
            <p:nvPr/>
          </p:nvSpPr>
          <p:spPr>
            <a:xfrm>
              <a:off x="0" y="215900"/>
              <a:ext cx="3843941" cy="76200"/>
            </a:xfrm>
            <a:custGeom>
              <a:avLst/>
              <a:gdLst/>
              <a:ahLst/>
              <a:cxnLst/>
              <a:rect l="l" t="t" r="r" b="b"/>
              <a:pathLst>
                <a:path w="3843941" h="76200">
                  <a:moveTo>
                    <a:pt x="0" y="0"/>
                  </a:moveTo>
                  <a:lnTo>
                    <a:pt x="3843941" y="0"/>
                  </a:lnTo>
                  <a:lnTo>
                    <a:pt x="384394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376520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22" name="Group 22"/>
          <p:cNvGrpSpPr/>
          <p:nvPr/>
        </p:nvGrpSpPr>
        <p:grpSpPr>
          <a:xfrm rot="5400000">
            <a:off x="5104979" y="5916144"/>
            <a:ext cx="618042" cy="237169"/>
            <a:chOff x="0" y="0"/>
            <a:chExt cx="1323803" cy="508000"/>
          </a:xfrm>
        </p:grpSpPr>
        <p:sp>
          <p:nvSpPr>
            <p:cNvPr id="23" name="Freeform 23"/>
            <p:cNvSpPr/>
            <p:nvPr/>
          </p:nvSpPr>
          <p:spPr>
            <a:xfrm>
              <a:off x="0" y="215900"/>
              <a:ext cx="1027893" cy="76200"/>
            </a:xfrm>
            <a:custGeom>
              <a:avLst/>
              <a:gdLst/>
              <a:ahLst/>
              <a:cxnLst/>
              <a:rect l="l" t="t" r="r" b="b"/>
              <a:pathLst>
                <a:path w="1027893" h="76200">
                  <a:moveTo>
                    <a:pt x="0" y="0"/>
                  </a:moveTo>
                  <a:lnTo>
                    <a:pt x="1027893" y="0"/>
                  </a:lnTo>
                  <a:lnTo>
                    <a:pt x="102789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949153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21649" y="7751724"/>
            <a:ext cx="1235760" cy="1236533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 rot="5400000">
            <a:off x="5109862" y="7184063"/>
            <a:ext cx="668701" cy="237169"/>
            <a:chOff x="0" y="0"/>
            <a:chExt cx="1432310" cy="508000"/>
          </a:xfrm>
        </p:grpSpPr>
        <p:sp>
          <p:nvSpPr>
            <p:cNvPr id="27" name="Freeform 27"/>
            <p:cNvSpPr/>
            <p:nvPr/>
          </p:nvSpPr>
          <p:spPr>
            <a:xfrm>
              <a:off x="0" y="215900"/>
              <a:ext cx="1136400" cy="76200"/>
            </a:xfrm>
            <a:custGeom>
              <a:avLst/>
              <a:gdLst/>
              <a:ahLst/>
              <a:cxnLst/>
              <a:rect l="l" t="t" r="r" b="b"/>
              <a:pathLst>
                <a:path w="1136400" h="76200">
                  <a:moveTo>
                    <a:pt x="0" y="0"/>
                  </a:moveTo>
                  <a:lnTo>
                    <a:pt x="1136400" y="0"/>
                  </a:lnTo>
                  <a:lnTo>
                    <a:pt x="113640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057660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29" name="Group 29"/>
          <p:cNvGrpSpPr/>
          <p:nvPr/>
        </p:nvGrpSpPr>
        <p:grpSpPr>
          <a:xfrm rot="5400000">
            <a:off x="6528030" y="7006096"/>
            <a:ext cx="1062413" cy="237169"/>
            <a:chOff x="0" y="0"/>
            <a:chExt cx="2275615" cy="508000"/>
          </a:xfrm>
        </p:grpSpPr>
        <p:sp>
          <p:nvSpPr>
            <p:cNvPr id="30" name="Freeform 30"/>
            <p:cNvSpPr/>
            <p:nvPr/>
          </p:nvSpPr>
          <p:spPr>
            <a:xfrm>
              <a:off x="0" y="215900"/>
              <a:ext cx="1979705" cy="76200"/>
            </a:xfrm>
            <a:custGeom>
              <a:avLst/>
              <a:gdLst/>
              <a:ahLst/>
              <a:cxnLst/>
              <a:rect l="l" t="t" r="r" b="b"/>
              <a:pathLst>
                <a:path w="1979705" h="76200">
                  <a:moveTo>
                    <a:pt x="0" y="0"/>
                  </a:moveTo>
                  <a:lnTo>
                    <a:pt x="1979705" y="0"/>
                  </a:lnTo>
                  <a:lnTo>
                    <a:pt x="1979705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1900965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4938428" y="7733617"/>
            <a:ext cx="1258891" cy="1258891"/>
            <a:chOff x="0" y="0"/>
            <a:chExt cx="1678522" cy="1678522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1678522" cy="1678522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72390" y="72390"/>
                <a:ext cx="6205220" cy="6205220"/>
              </a:xfrm>
              <a:custGeom>
                <a:avLst/>
                <a:gdLst/>
                <a:ahLst/>
                <a:cxnLst/>
                <a:rect l="l" t="t" r="r" b="b"/>
                <a:pathLst>
                  <a:path w="6205220" h="6205220">
                    <a:moveTo>
                      <a:pt x="0" y="0"/>
                    </a:moveTo>
                    <a:lnTo>
                      <a:pt x="6205220" y="0"/>
                    </a:lnTo>
                    <a:lnTo>
                      <a:pt x="6205220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6205220" y="6205220"/>
                    </a:moveTo>
                    <a:lnTo>
                      <a:pt x="6350000" y="6205220"/>
                    </a:lnTo>
                    <a:lnTo>
                      <a:pt x="6350000" y="6350000"/>
                    </a:lnTo>
                    <a:lnTo>
                      <a:pt x="6205220" y="6350000"/>
                    </a:lnTo>
                    <a:lnTo>
                      <a:pt x="6205220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6205220" y="144780"/>
                    </a:moveTo>
                    <a:lnTo>
                      <a:pt x="6350000" y="144780"/>
                    </a:lnTo>
                    <a:lnTo>
                      <a:pt x="6350000" y="6205220"/>
                    </a:lnTo>
                    <a:lnTo>
                      <a:pt x="6205220" y="6205220"/>
                    </a:lnTo>
                    <a:lnTo>
                      <a:pt x="6205220" y="144780"/>
                    </a:lnTo>
                    <a:close/>
                    <a:moveTo>
                      <a:pt x="144780" y="6205220"/>
                    </a:moveTo>
                    <a:lnTo>
                      <a:pt x="6205220" y="6205220"/>
                    </a:lnTo>
                    <a:lnTo>
                      <a:pt x="6205220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6205220" y="0"/>
                    </a:moveTo>
                    <a:lnTo>
                      <a:pt x="6350000" y="0"/>
                    </a:lnTo>
                    <a:lnTo>
                      <a:pt x="6350000" y="144780"/>
                    </a:lnTo>
                    <a:lnTo>
                      <a:pt x="6205220" y="144780"/>
                    </a:lnTo>
                    <a:lnTo>
                      <a:pt x="620522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205220" y="0"/>
                    </a:lnTo>
                    <a:lnTo>
                      <a:pt x="620522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241D27"/>
              </a:solidFill>
            </p:spPr>
          </p:sp>
        </p:grpSp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6514" y="36514"/>
              <a:ext cx="1605493" cy="1605493"/>
            </a:xfrm>
            <a:prstGeom prst="rect">
              <a:avLst/>
            </a:prstGeom>
          </p:spPr>
        </p:pic>
      </p:grpSp>
      <p:sp>
        <p:nvSpPr>
          <p:cNvPr id="37" name="TextBox 37"/>
          <p:cNvSpPr txBox="1"/>
          <p:nvPr/>
        </p:nvSpPr>
        <p:spPr>
          <a:xfrm>
            <a:off x="8611317" y="2169523"/>
            <a:ext cx="2663046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How are you doing today?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133202" y="3251134"/>
            <a:ext cx="2243946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Are you </a:t>
            </a:r>
          </a:p>
          <a:p>
            <a:pPr algn="ctr">
              <a:lnSpc>
                <a:spcPts val="260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sad or mad?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143005" y="2725309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🙁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434868" y="7733617"/>
            <a:ext cx="1259679" cy="1258891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11398872" y="4813300"/>
            <a:ext cx="2243946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Do you miss someone?</a:t>
            </a:r>
          </a:p>
        </p:txBody>
      </p:sp>
      <p:grpSp>
        <p:nvGrpSpPr>
          <p:cNvPr id="42" name="Group 42"/>
          <p:cNvGrpSpPr/>
          <p:nvPr/>
        </p:nvGrpSpPr>
        <p:grpSpPr>
          <a:xfrm rot="5400000">
            <a:off x="11924636" y="4143840"/>
            <a:ext cx="1043060" cy="237169"/>
            <a:chOff x="0" y="0"/>
            <a:chExt cx="2234160" cy="508000"/>
          </a:xfrm>
        </p:grpSpPr>
        <p:sp>
          <p:nvSpPr>
            <p:cNvPr id="43" name="Freeform 43"/>
            <p:cNvSpPr/>
            <p:nvPr/>
          </p:nvSpPr>
          <p:spPr>
            <a:xfrm>
              <a:off x="0" y="215900"/>
              <a:ext cx="1938250" cy="76200"/>
            </a:xfrm>
            <a:custGeom>
              <a:avLst/>
              <a:gdLst/>
              <a:ahLst/>
              <a:cxnLst/>
              <a:rect l="l" t="t" r="r" b="b"/>
              <a:pathLst>
                <a:path w="1938250" h="76200">
                  <a:moveTo>
                    <a:pt x="0" y="0"/>
                  </a:moveTo>
                  <a:lnTo>
                    <a:pt x="1938250" y="0"/>
                  </a:lnTo>
                  <a:lnTo>
                    <a:pt x="193825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1859510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45" name="Group 45"/>
          <p:cNvGrpSpPr/>
          <p:nvPr/>
        </p:nvGrpSpPr>
        <p:grpSpPr>
          <a:xfrm rot="5400000">
            <a:off x="14085024" y="6604321"/>
            <a:ext cx="1865964" cy="237169"/>
            <a:chOff x="0" y="0"/>
            <a:chExt cx="3996763" cy="508000"/>
          </a:xfrm>
        </p:grpSpPr>
        <p:sp>
          <p:nvSpPr>
            <p:cNvPr id="46" name="Freeform 46"/>
            <p:cNvSpPr/>
            <p:nvPr/>
          </p:nvSpPr>
          <p:spPr>
            <a:xfrm>
              <a:off x="0" y="215900"/>
              <a:ext cx="3700853" cy="76200"/>
            </a:xfrm>
            <a:custGeom>
              <a:avLst/>
              <a:gdLst/>
              <a:ahLst/>
              <a:cxnLst/>
              <a:rect l="l" t="t" r="r" b="b"/>
              <a:pathLst>
                <a:path w="3700853" h="76200">
                  <a:moveTo>
                    <a:pt x="0" y="0"/>
                  </a:moveTo>
                  <a:lnTo>
                    <a:pt x="3700853" y="0"/>
                  </a:lnTo>
                  <a:lnTo>
                    <a:pt x="370085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3622113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48" name="Group 48"/>
          <p:cNvGrpSpPr/>
          <p:nvPr/>
        </p:nvGrpSpPr>
        <p:grpSpPr>
          <a:xfrm rot="5400000">
            <a:off x="10864077" y="6426399"/>
            <a:ext cx="2184030" cy="237169"/>
            <a:chOff x="0" y="0"/>
            <a:chExt cx="4678038" cy="508000"/>
          </a:xfrm>
        </p:grpSpPr>
        <p:sp>
          <p:nvSpPr>
            <p:cNvPr id="49" name="Freeform 49"/>
            <p:cNvSpPr/>
            <p:nvPr/>
          </p:nvSpPr>
          <p:spPr>
            <a:xfrm>
              <a:off x="0" y="215900"/>
              <a:ext cx="4382128" cy="76200"/>
            </a:xfrm>
            <a:custGeom>
              <a:avLst/>
              <a:gdLst/>
              <a:ahLst/>
              <a:cxnLst/>
              <a:rect l="l" t="t" r="r" b="b"/>
              <a:pathLst>
                <a:path w="4382128" h="76200">
                  <a:moveTo>
                    <a:pt x="0" y="0"/>
                  </a:moveTo>
                  <a:lnTo>
                    <a:pt x="4382128" y="0"/>
                  </a:lnTo>
                  <a:lnTo>
                    <a:pt x="438212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4303388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215051" y="7733617"/>
            <a:ext cx="1258367" cy="1258891"/>
          </a:xfrm>
          <a:prstGeom prst="rect">
            <a:avLst/>
          </a:prstGeom>
        </p:spPr>
      </p:pic>
      <p:sp>
        <p:nvSpPr>
          <p:cNvPr id="52" name="TextBox 52"/>
          <p:cNvSpPr txBox="1"/>
          <p:nvPr/>
        </p:nvSpPr>
        <p:spPr>
          <a:xfrm>
            <a:off x="4810881" y="6263274"/>
            <a:ext cx="1443406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Are you </a:t>
            </a:r>
          </a:p>
          <a:p>
            <a:pPr algn="ctr">
              <a:lnSpc>
                <a:spcPts val="260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tired?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4035581" y="4767268"/>
            <a:ext cx="3139296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Would you rather sulk or scream into a pillow?</a:t>
            </a:r>
          </a:p>
        </p:txBody>
      </p:sp>
      <p:grpSp>
        <p:nvGrpSpPr>
          <p:cNvPr id="54" name="Group 54"/>
          <p:cNvGrpSpPr/>
          <p:nvPr/>
        </p:nvGrpSpPr>
        <p:grpSpPr>
          <a:xfrm rot="5400000">
            <a:off x="11988296" y="6436684"/>
            <a:ext cx="2201238" cy="237169"/>
            <a:chOff x="0" y="0"/>
            <a:chExt cx="4714896" cy="508000"/>
          </a:xfrm>
        </p:grpSpPr>
        <p:sp>
          <p:nvSpPr>
            <p:cNvPr id="55" name="Freeform 55"/>
            <p:cNvSpPr/>
            <p:nvPr/>
          </p:nvSpPr>
          <p:spPr>
            <a:xfrm>
              <a:off x="0" y="215900"/>
              <a:ext cx="4418986" cy="76200"/>
            </a:xfrm>
            <a:custGeom>
              <a:avLst/>
              <a:gdLst/>
              <a:ahLst/>
              <a:cxnLst/>
              <a:rect l="l" t="t" r="r" b="b"/>
              <a:pathLst>
                <a:path w="4418986" h="76200">
                  <a:moveTo>
                    <a:pt x="0" y="0"/>
                  </a:moveTo>
                  <a:lnTo>
                    <a:pt x="4418986" y="0"/>
                  </a:lnTo>
                  <a:lnTo>
                    <a:pt x="4418986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4340246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pic>
        <p:nvPicPr>
          <p:cNvPr id="57" name="Picture 5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864643" y="7751724"/>
            <a:ext cx="1240785" cy="1240785"/>
          </a:xfrm>
          <a:prstGeom prst="rect">
            <a:avLst/>
          </a:prstGeom>
        </p:spPr>
      </p:pic>
      <p:grpSp>
        <p:nvGrpSpPr>
          <p:cNvPr id="58" name="Group 58"/>
          <p:cNvGrpSpPr/>
          <p:nvPr/>
        </p:nvGrpSpPr>
        <p:grpSpPr>
          <a:xfrm>
            <a:off x="4257082" y="2307158"/>
            <a:ext cx="4514605" cy="963026"/>
            <a:chOff x="0" y="0"/>
            <a:chExt cx="6019473" cy="1284034"/>
          </a:xfrm>
        </p:grpSpPr>
        <p:grpSp>
          <p:nvGrpSpPr>
            <p:cNvPr id="59" name="Group 59"/>
            <p:cNvGrpSpPr/>
            <p:nvPr/>
          </p:nvGrpSpPr>
          <p:grpSpPr>
            <a:xfrm rot="5400000">
              <a:off x="44347" y="587278"/>
              <a:ext cx="1077288" cy="316226"/>
              <a:chOff x="0" y="0"/>
              <a:chExt cx="1730606" cy="5080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215900"/>
                <a:ext cx="1434696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434696" h="76200">
                    <a:moveTo>
                      <a:pt x="0" y="0"/>
                    </a:moveTo>
                    <a:lnTo>
                      <a:pt x="1434696" y="0"/>
                    </a:lnTo>
                    <a:lnTo>
                      <a:pt x="1434696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1" name="Freeform 61"/>
              <p:cNvSpPr/>
              <p:nvPr/>
            </p:nvSpPr>
            <p:spPr>
              <a:xfrm>
                <a:off x="1355956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sp>
          <p:nvSpPr>
            <p:cNvPr id="62" name="TextBox 62"/>
            <p:cNvSpPr txBox="1"/>
            <p:nvPr/>
          </p:nvSpPr>
          <p:spPr>
            <a:xfrm>
              <a:off x="0" y="404951"/>
              <a:ext cx="533529" cy="496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8"/>
                </a:lnSpc>
              </a:pPr>
              <a:r>
                <a:rPr lang="en-US" sz="2300" spc="69">
                  <a:solidFill>
                    <a:srgbClr val="241D27"/>
                  </a:solidFill>
                  <a:ea typeface="Space Mono"/>
                </a:rPr>
                <a:t>🙂</a:t>
              </a:r>
            </a:p>
          </p:txBody>
        </p:sp>
        <p:grpSp>
          <p:nvGrpSpPr>
            <p:cNvPr id="63" name="Group 63"/>
            <p:cNvGrpSpPr/>
            <p:nvPr/>
          </p:nvGrpSpPr>
          <p:grpSpPr>
            <a:xfrm>
              <a:off x="533529" y="0"/>
              <a:ext cx="5485944" cy="413493"/>
              <a:chOff x="0" y="0"/>
              <a:chExt cx="7582269" cy="5715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255270"/>
                <a:ext cx="7582269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7582269" h="69850">
                    <a:moveTo>
                      <a:pt x="7291439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7582269" y="69850"/>
                    </a:lnTo>
                    <a:lnTo>
                      <a:pt x="7582269" y="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</p:grpSp>
      <p:grpSp>
        <p:nvGrpSpPr>
          <p:cNvPr id="65" name="Group 65"/>
          <p:cNvGrpSpPr/>
          <p:nvPr/>
        </p:nvGrpSpPr>
        <p:grpSpPr>
          <a:xfrm>
            <a:off x="11022133" y="2345971"/>
            <a:ext cx="4114458" cy="310120"/>
            <a:chOff x="0" y="0"/>
            <a:chExt cx="7582269" cy="571500"/>
          </a:xfrm>
        </p:grpSpPr>
        <p:sp>
          <p:nvSpPr>
            <p:cNvPr id="66" name="Freeform 66"/>
            <p:cNvSpPr/>
            <p:nvPr/>
          </p:nvSpPr>
          <p:spPr>
            <a:xfrm>
              <a:off x="0" y="255270"/>
              <a:ext cx="7582269" cy="69850"/>
            </a:xfrm>
            <a:custGeom>
              <a:avLst/>
              <a:gdLst/>
              <a:ahLst/>
              <a:cxnLst/>
              <a:rect l="l" t="t" r="r" b="b"/>
              <a:pathLst>
                <a:path w="7582269" h="69850">
                  <a:moveTo>
                    <a:pt x="729143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582269" y="69850"/>
                  </a:lnTo>
                  <a:lnTo>
                    <a:pt x="7582269" y="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67" name="Group 67"/>
          <p:cNvGrpSpPr/>
          <p:nvPr/>
        </p:nvGrpSpPr>
        <p:grpSpPr>
          <a:xfrm rot="5400000">
            <a:off x="14732608" y="2786429"/>
            <a:ext cx="807966" cy="237169"/>
            <a:chOff x="0" y="0"/>
            <a:chExt cx="1730606" cy="508000"/>
          </a:xfrm>
        </p:grpSpPr>
        <p:sp>
          <p:nvSpPr>
            <p:cNvPr id="68" name="Freeform 68"/>
            <p:cNvSpPr/>
            <p:nvPr/>
          </p:nvSpPr>
          <p:spPr>
            <a:xfrm>
              <a:off x="0" y="215900"/>
              <a:ext cx="1434696" cy="76200"/>
            </a:xfrm>
            <a:custGeom>
              <a:avLst/>
              <a:gdLst/>
              <a:ahLst/>
              <a:cxnLst/>
              <a:rect l="l" t="t" r="r" b="b"/>
              <a:pathLst>
                <a:path w="1434696" h="76200">
                  <a:moveTo>
                    <a:pt x="0" y="0"/>
                  </a:moveTo>
                  <a:lnTo>
                    <a:pt x="1434696" y="0"/>
                  </a:lnTo>
                  <a:lnTo>
                    <a:pt x="1434696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69" name="Freeform 69"/>
            <p:cNvSpPr/>
            <p:nvPr/>
          </p:nvSpPr>
          <p:spPr>
            <a:xfrm>
              <a:off x="1355956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70" name="Group 70"/>
          <p:cNvGrpSpPr/>
          <p:nvPr/>
        </p:nvGrpSpPr>
        <p:grpSpPr>
          <a:xfrm>
            <a:off x="6144470" y="6438414"/>
            <a:ext cx="914767" cy="310120"/>
            <a:chOff x="0" y="0"/>
            <a:chExt cx="1685765" cy="571500"/>
          </a:xfrm>
        </p:grpSpPr>
        <p:sp>
          <p:nvSpPr>
            <p:cNvPr id="71" name="Freeform 71"/>
            <p:cNvSpPr/>
            <p:nvPr/>
          </p:nvSpPr>
          <p:spPr>
            <a:xfrm>
              <a:off x="0" y="255270"/>
              <a:ext cx="1685765" cy="69850"/>
            </a:xfrm>
            <a:custGeom>
              <a:avLst/>
              <a:gdLst/>
              <a:ahLst/>
              <a:cxnLst/>
              <a:rect l="l" t="t" r="r" b="b"/>
              <a:pathLst>
                <a:path w="1685765" h="69850">
                  <a:moveTo>
                    <a:pt x="139493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685765" y="69850"/>
                  </a:lnTo>
                  <a:lnTo>
                    <a:pt x="1685765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2446166" y="3613364"/>
            <a:ext cx="1589415" cy="310120"/>
            <a:chOff x="0" y="0"/>
            <a:chExt cx="2929030" cy="571500"/>
          </a:xfrm>
        </p:grpSpPr>
        <p:sp>
          <p:nvSpPr>
            <p:cNvPr id="73" name="Freeform 73"/>
            <p:cNvSpPr/>
            <p:nvPr/>
          </p:nvSpPr>
          <p:spPr>
            <a:xfrm>
              <a:off x="0" y="255270"/>
              <a:ext cx="2929030" cy="69850"/>
            </a:xfrm>
            <a:custGeom>
              <a:avLst/>
              <a:gdLst/>
              <a:ahLst/>
              <a:cxnLst/>
              <a:rect l="l" t="t" r="r" b="b"/>
              <a:pathLst>
                <a:path w="2929030" h="69850">
                  <a:moveTo>
                    <a:pt x="263820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929030" y="69850"/>
                  </a:lnTo>
                  <a:lnTo>
                    <a:pt x="2929030" y="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74" name="Group 74"/>
          <p:cNvGrpSpPr/>
          <p:nvPr/>
        </p:nvGrpSpPr>
        <p:grpSpPr>
          <a:xfrm rot="5400000">
            <a:off x="15317130" y="4236316"/>
            <a:ext cx="862835" cy="237169"/>
            <a:chOff x="0" y="0"/>
            <a:chExt cx="1848131" cy="508000"/>
          </a:xfrm>
        </p:grpSpPr>
        <p:sp>
          <p:nvSpPr>
            <p:cNvPr id="75" name="Freeform 75"/>
            <p:cNvSpPr/>
            <p:nvPr/>
          </p:nvSpPr>
          <p:spPr>
            <a:xfrm>
              <a:off x="0" y="215900"/>
              <a:ext cx="1552221" cy="76200"/>
            </a:xfrm>
            <a:custGeom>
              <a:avLst/>
              <a:gdLst/>
              <a:ahLst/>
              <a:cxnLst/>
              <a:rect l="l" t="t" r="r" b="b"/>
              <a:pathLst>
                <a:path w="1552221" h="76200">
                  <a:moveTo>
                    <a:pt x="0" y="0"/>
                  </a:moveTo>
                  <a:lnTo>
                    <a:pt x="1552221" y="0"/>
                  </a:lnTo>
                  <a:lnTo>
                    <a:pt x="155222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76" name="Freeform 76"/>
            <p:cNvSpPr/>
            <p:nvPr/>
          </p:nvSpPr>
          <p:spPr>
            <a:xfrm>
              <a:off x="1473481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77" name="Group 77"/>
          <p:cNvGrpSpPr/>
          <p:nvPr/>
        </p:nvGrpSpPr>
        <p:grpSpPr>
          <a:xfrm rot="5400000">
            <a:off x="15444167" y="6604321"/>
            <a:ext cx="1865964" cy="237169"/>
            <a:chOff x="0" y="0"/>
            <a:chExt cx="3996763" cy="508000"/>
          </a:xfrm>
        </p:grpSpPr>
        <p:sp>
          <p:nvSpPr>
            <p:cNvPr id="78" name="Freeform 78"/>
            <p:cNvSpPr/>
            <p:nvPr/>
          </p:nvSpPr>
          <p:spPr>
            <a:xfrm>
              <a:off x="0" y="215900"/>
              <a:ext cx="3700853" cy="76200"/>
            </a:xfrm>
            <a:custGeom>
              <a:avLst/>
              <a:gdLst/>
              <a:ahLst/>
              <a:cxnLst/>
              <a:rect l="l" t="t" r="r" b="b"/>
              <a:pathLst>
                <a:path w="3700853" h="76200">
                  <a:moveTo>
                    <a:pt x="0" y="0"/>
                  </a:moveTo>
                  <a:lnTo>
                    <a:pt x="3700853" y="0"/>
                  </a:lnTo>
                  <a:lnTo>
                    <a:pt x="370085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79" name="Freeform 79"/>
            <p:cNvSpPr/>
            <p:nvPr/>
          </p:nvSpPr>
          <p:spPr>
            <a:xfrm>
              <a:off x="3622113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pic>
        <p:nvPicPr>
          <p:cNvPr id="80" name="Picture 8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327963" y="7751724"/>
            <a:ext cx="1236533" cy="1236533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739468" y="7739518"/>
            <a:ext cx="1252990" cy="1252990"/>
          </a:xfrm>
          <a:prstGeom prst="rect">
            <a:avLst/>
          </a:prstGeom>
        </p:spPr>
      </p:pic>
      <p:grpSp>
        <p:nvGrpSpPr>
          <p:cNvPr id="82" name="Group 82"/>
          <p:cNvGrpSpPr/>
          <p:nvPr/>
        </p:nvGrpSpPr>
        <p:grpSpPr>
          <a:xfrm rot="5400000">
            <a:off x="7143591" y="6107279"/>
            <a:ext cx="2935450" cy="237169"/>
            <a:chOff x="0" y="0"/>
            <a:chExt cx="6287528" cy="508000"/>
          </a:xfrm>
        </p:grpSpPr>
        <p:sp>
          <p:nvSpPr>
            <p:cNvPr id="83" name="Freeform 83"/>
            <p:cNvSpPr/>
            <p:nvPr/>
          </p:nvSpPr>
          <p:spPr>
            <a:xfrm>
              <a:off x="0" y="215900"/>
              <a:ext cx="5991618" cy="76200"/>
            </a:xfrm>
            <a:custGeom>
              <a:avLst/>
              <a:gdLst/>
              <a:ahLst/>
              <a:cxnLst/>
              <a:rect l="l" t="t" r="r" b="b"/>
              <a:pathLst>
                <a:path w="5991618" h="76200">
                  <a:moveTo>
                    <a:pt x="0" y="0"/>
                  </a:moveTo>
                  <a:lnTo>
                    <a:pt x="5991618" y="0"/>
                  </a:lnTo>
                  <a:lnTo>
                    <a:pt x="599161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4" name="Freeform 84"/>
            <p:cNvSpPr/>
            <p:nvPr/>
          </p:nvSpPr>
          <p:spPr>
            <a:xfrm>
              <a:off x="5912878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85" name="Group 85"/>
          <p:cNvGrpSpPr/>
          <p:nvPr/>
        </p:nvGrpSpPr>
        <p:grpSpPr>
          <a:xfrm rot="5400000">
            <a:off x="8356530" y="6107279"/>
            <a:ext cx="2935450" cy="237169"/>
            <a:chOff x="0" y="0"/>
            <a:chExt cx="6287528" cy="508000"/>
          </a:xfrm>
        </p:grpSpPr>
        <p:sp>
          <p:nvSpPr>
            <p:cNvPr id="86" name="Freeform 86"/>
            <p:cNvSpPr/>
            <p:nvPr/>
          </p:nvSpPr>
          <p:spPr>
            <a:xfrm>
              <a:off x="0" y="215900"/>
              <a:ext cx="5991618" cy="76200"/>
            </a:xfrm>
            <a:custGeom>
              <a:avLst/>
              <a:gdLst/>
              <a:ahLst/>
              <a:cxnLst/>
              <a:rect l="l" t="t" r="r" b="b"/>
              <a:pathLst>
                <a:path w="5991618" h="76200">
                  <a:moveTo>
                    <a:pt x="0" y="0"/>
                  </a:moveTo>
                  <a:lnTo>
                    <a:pt x="5991618" y="0"/>
                  </a:lnTo>
                  <a:lnTo>
                    <a:pt x="599161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7" name="Freeform 87"/>
            <p:cNvSpPr/>
            <p:nvPr/>
          </p:nvSpPr>
          <p:spPr>
            <a:xfrm>
              <a:off x="5912878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pic>
        <p:nvPicPr>
          <p:cNvPr id="88" name="Picture 8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85109" y="7733617"/>
            <a:ext cx="1258891" cy="1258891"/>
          </a:xfrm>
          <a:prstGeom prst="rect">
            <a:avLst/>
          </a:prstGeom>
        </p:spPr>
      </p:pic>
      <p:pic>
        <p:nvPicPr>
          <p:cNvPr id="89" name="Picture 8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9322447" y="7751724"/>
            <a:ext cx="1240785" cy="1240785"/>
          </a:xfrm>
          <a:prstGeom prst="rect">
            <a:avLst/>
          </a:prstGeom>
        </p:spPr>
      </p:pic>
      <p:grpSp>
        <p:nvGrpSpPr>
          <p:cNvPr id="90" name="Group 90"/>
          <p:cNvGrpSpPr/>
          <p:nvPr/>
        </p:nvGrpSpPr>
        <p:grpSpPr>
          <a:xfrm>
            <a:off x="3892003" y="4301968"/>
            <a:ext cx="800294" cy="532701"/>
            <a:chOff x="0" y="0"/>
            <a:chExt cx="1067059" cy="710269"/>
          </a:xfrm>
        </p:grpSpPr>
        <p:sp>
          <p:nvSpPr>
            <p:cNvPr id="91" name="TextBox 91"/>
            <p:cNvSpPr txBox="1"/>
            <p:nvPr/>
          </p:nvSpPr>
          <p:spPr>
            <a:xfrm>
              <a:off x="0" y="-19050"/>
              <a:ext cx="1067059" cy="275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68"/>
                </a:lnSpc>
              </a:pPr>
              <a:r>
                <a:rPr lang="en-US" sz="1300" spc="38">
                  <a:solidFill>
                    <a:srgbClr val="241D27"/>
                  </a:solidFill>
                  <a:latin typeface="Space Mono"/>
                </a:rPr>
                <a:t>relax</a:t>
              </a:r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266765" y="278680"/>
              <a:ext cx="533529" cy="431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20"/>
                </a:lnSpc>
              </a:pPr>
              <a:r>
                <a:rPr lang="en-US" sz="2000" spc="60">
                  <a:solidFill>
                    <a:srgbClr val="241D27"/>
                  </a:solidFill>
                  <a:ea typeface="Space Mono"/>
                </a:rPr>
                <a:t>☺️</a:t>
              </a:r>
            </a:p>
          </p:txBody>
        </p:sp>
      </p:grpSp>
      <p:sp>
        <p:nvSpPr>
          <p:cNvPr id="93" name="TextBox 93"/>
          <p:cNvSpPr txBox="1"/>
          <p:nvPr/>
        </p:nvSpPr>
        <p:spPr>
          <a:xfrm>
            <a:off x="3649839" y="5703893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👍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5414000" y="5703893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👎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7985842" y="1124050"/>
            <a:ext cx="3913996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Hi! What's your name?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569255" y="1736371"/>
            <a:ext cx="1001039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spc="400">
                <a:solidFill>
                  <a:srgbClr val="241D27"/>
                </a:solidFill>
                <a:latin typeface="Space Mono Bold"/>
              </a:rPr>
              <a:t>08</a:t>
            </a:r>
          </a:p>
        </p:txBody>
      </p:sp>
      <p:sp>
        <p:nvSpPr>
          <p:cNvPr id="97" name="TextBox 97"/>
          <p:cNvSpPr txBox="1"/>
          <p:nvPr/>
        </p:nvSpPr>
        <p:spPr>
          <a:xfrm rot="-5400000">
            <a:off x="-243024" y="5817320"/>
            <a:ext cx="454939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spc="227">
                <a:solidFill>
                  <a:srgbClr val="241D27"/>
                </a:solidFill>
                <a:latin typeface="Space Mono Bold"/>
              </a:rPr>
              <a:t>Demo 2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3240124" y="3251134"/>
            <a:ext cx="2904346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Do you want to relax or do you want to dance?</a:t>
            </a:r>
          </a:p>
        </p:txBody>
      </p:sp>
      <p:grpSp>
        <p:nvGrpSpPr>
          <p:cNvPr id="99" name="Group 99"/>
          <p:cNvGrpSpPr/>
          <p:nvPr/>
        </p:nvGrpSpPr>
        <p:grpSpPr>
          <a:xfrm>
            <a:off x="6722204" y="3618377"/>
            <a:ext cx="800294" cy="515683"/>
            <a:chOff x="0" y="0"/>
            <a:chExt cx="1067059" cy="687578"/>
          </a:xfrm>
        </p:grpSpPr>
        <p:sp>
          <p:nvSpPr>
            <p:cNvPr id="100" name="TextBox 100"/>
            <p:cNvSpPr txBox="1"/>
            <p:nvPr/>
          </p:nvSpPr>
          <p:spPr>
            <a:xfrm>
              <a:off x="0" y="411649"/>
              <a:ext cx="1067059" cy="275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68"/>
                </a:lnSpc>
              </a:pPr>
              <a:r>
                <a:rPr lang="en-US" sz="1300" spc="38">
                  <a:solidFill>
                    <a:srgbClr val="241D27"/>
                  </a:solidFill>
                  <a:latin typeface="Space Mono"/>
                </a:rPr>
                <a:t>dance</a:t>
              </a:r>
            </a:p>
          </p:txBody>
        </p:sp>
        <p:sp>
          <p:nvSpPr>
            <p:cNvPr id="101" name="TextBox 101"/>
            <p:cNvSpPr txBox="1"/>
            <p:nvPr/>
          </p:nvSpPr>
          <p:spPr>
            <a:xfrm>
              <a:off x="105452" y="-28575"/>
              <a:ext cx="856154" cy="431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20"/>
                </a:lnSpc>
              </a:pPr>
              <a:r>
                <a:rPr lang="en-US" sz="2000" spc="60">
                  <a:solidFill>
                    <a:srgbClr val="241D27"/>
                  </a:solidFill>
                  <a:ea typeface="Space Mono"/>
                </a:rPr>
                <a:t>🕺💃</a:t>
              </a:r>
            </a:p>
          </p:txBody>
        </p:sp>
      </p:grpSp>
      <p:sp>
        <p:nvSpPr>
          <p:cNvPr id="102" name="TextBox 102"/>
          <p:cNvSpPr txBox="1"/>
          <p:nvPr/>
        </p:nvSpPr>
        <p:spPr>
          <a:xfrm>
            <a:off x="3421649" y="5049402"/>
            <a:ext cx="2541295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Are you the nostalgic type?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7064707" y="7096106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👍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5444213" y="7096106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👎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8137093" y="3712688"/>
            <a:ext cx="2243946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spc="60">
                <a:solidFill>
                  <a:srgbClr val="241D27"/>
                </a:solidFill>
                <a:latin typeface="Space Mono"/>
              </a:rPr>
              <a:t>In the kitchen or at the club?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11764457" y="4056888"/>
            <a:ext cx="800294" cy="21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8"/>
              </a:lnSpc>
            </a:pPr>
            <a:r>
              <a:rPr lang="en-US" sz="1300" spc="38">
                <a:solidFill>
                  <a:srgbClr val="241D27"/>
                </a:solidFill>
                <a:latin typeface="Space Mono"/>
              </a:rPr>
              <a:t>sad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11964530" y="4240022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😿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11564383" y="6392071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👍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13131866" y="6409839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👎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14617859" y="6436559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🗣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16389296" y="6436559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🥺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14217712" y="6277674"/>
            <a:ext cx="800294" cy="21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8"/>
              </a:lnSpc>
            </a:pPr>
            <a:r>
              <a:rPr lang="en-US" sz="1300" spc="38">
                <a:solidFill>
                  <a:srgbClr val="241D27"/>
                </a:solidFill>
                <a:latin typeface="Space Mono"/>
              </a:rPr>
              <a:t>scream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16264978" y="6277674"/>
            <a:ext cx="800294" cy="21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8"/>
              </a:lnSpc>
            </a:pPr>
            <a:r>
              <a:rPr lang="en-US" sz="1300" spc="38">
                <a:solidFill>
                  <a:srgbClr val="241D27"/>
                </a:solidFill>
                <a:latin typeface="Space Mono"/>
              </a:rPr>
              <a:t>sulk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15629963" y="4018681"/>
            <a:ext cx="800294" cy="21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8"/>
              </a:lnSpc>
            </a:pPr>
            <a:r>
              <a:rPr lang="en-US" sz="1300" spc="38">
                <a:solidFill>
                  <a:srgbClr val="241D27"/>
                </a:solidFill>
                <a:latin typeface="Space Mono"/>
              </a:rPr>
              <a:t>mad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5830036" y="4233850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😡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7736946" y="5919349"/>
            <a:ext cx="800294" cy="21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8"/>
              </a:lnSpc>
            </a:pPr>
            <a:r>
              <a:rPr lang="en-US" sz="1300" spc="38">
                <a:solidFill>
                  <a:srgbClr val="241D27"/>
                </a:solidFill>
                <a:latin typeface="Space Mono"/>
              </a:rPr>
              <a:t>kitchen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9742766" y="5928826"/>
            <a:ext cx="800294" cy="21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8"/>
              </a:lnSpc>
            </a:pPr>
            <a:r>
              <a:rPr lang="en-US" sz="1300" spc="38">
                <a:solidFill>
                  <a:srgbClr val="241D27"/>
                </a:solidFill>
                <a:latin typeface="Space Mono"/>
              </a:rPr>
              <a:t>club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8211170" y="5617041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🧑‍🍳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9861351" y="5617041"/>
            <a:ext cx="400147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00" spc="60">
                <a:solidFill>
                  <a:srgbClr val="241D27"/>
                </a:solidFill>
                <a:ea typeface="Space Mono"/>
              </a:rPr>
              <a:t>🍻</a:t>
            </a:r>
          </a:p>
        </p:txBody>
      </p:sp>
      <p:sp>
        <p:nvSpPr>
          <p:cNvPr id="120" name="AutoShape 120"/>
          <p:cNvSpPr/>
          <p:nvPr/>
        </p:nvSpPr>
        <p:spPr>
          <a:xfrm>
            <a:off x="15660420" y="5796746"/>
            <a:ext cx="1514457" cy="3327081"/>
          </a:xfrm>
          <a:prstGeom prst="rect">
            <a:avLst/>
          </a:prstGeom>
          <a:solidFill>
            <a:srgbClr val="241D27">
              <a:alpha val="80784"/>
            </a:srgbClr>
          </a:solidFill>
        </p:spPr>
      </p:sp>
      <p:sp>
        <p:nvSpPr>
          <p:cNvPr id="121" name="AutoShape 121"/>
          <p:cNvSpPr/>
          <p:nvPr/>
        </p:nvSpPr>
        <p:spPr>
          <a:xfrm rot="-5400000">
            <a:off x="2692252" y="2897426"/>
            <a:ext cx="6894682" cy="5558120"/>
          </a:xfrm>
          <a:prstGeom prst="rect">
            <a:avLst/>
          </a:prstGeom>
          <a:solidFill>
            <a:srgbClr val="241D27">
              <a:alpha val="80784"/>
            </a:srgbClr>
          </a:solidFill>
        </p:spPr>
      </p:sp>
      <p:sp>
        <p:nvSpPr>
          <p:cNvPr id="122" name="AutoShape 122"/>
          <p:cNvSpPr/>
          <p:nvPr/>
        </p:nvSpPr>
        <p:spPr>
          <a:xfrm>
            <a:off x="8918653" y="3056144"/>
            <a:ext cx="5116928" cy="6067683"/>
          </a:xfrm>
          <a:prstGeom prst="rect">
            <a:avLst/>
          </a:prstGeom>
          <a:solidFill>
            <a:srgbClr val="241D27">
              <a:alpha val="80784"/>
            </a:srgbClr>
          </a:solid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703</Words>
  <Application>Microsoft Macintosh PowerPoint</Application>
  <PresentationFormat>Custom</PresentationFormat>
  <Paragraphs>229</Paragraphs>
  <Slides>14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Arial</vt:lpstr>
      <vt:lpstr>Space Mono Bold</vt:lpstr>
      <vt:lpstr>Space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LT2116 - Course Project - Playlist Rec - Kate Viloria</dc:title>
  <cp:lastModifiedBy>Catherine Viloria</cp:lastModifiedBy>
  <cp:revision>5</cp:revision>
  <dcterms:created xsi:type="dcterms:W3CDTF">2006-08-16T00:00:00Z</dcterms:created>
  <dcterms:modified xsi:type="dcterms:W3CDTF">2020-04-06T12:59:52Z</dcterms:modified>
  <dc:identifier>DAD4mG95kIk</dc:identifier>
</cp:coreProperties>
</file>